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61" r:id="rId3"/>
    <p:sldId id="262" r:id="rId4"/>
    <p:sldId id="274" r:id="rId5"/>
    <p:sldId id="276" r:id="rId6"/>
    <p:sldId id="265" r:id="rId7"/>
    <p:sldId id="266" r:id="rId8"/>
    <p:sldId id="267" r:id="rId9"/>
    <p:sldId id="268" r:id="rId10"/>
    <p:sldId id="272" r:id="rId11"/>
    <p:sldId id="257" r:id="rId12"/>
    <p:sldId id="258" r:id="rId13"/>
    <p:sldId id="259"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274039E-2EED-4D1B-A3ED-060762DCF1A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274039E-2EED-4D1B-A3ED-060762DCF1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970A48-5173-4079-8EC3-A126FAF372E5}" type="datetimeFigureOut">
              <a:rPr lang="en-US" smtClean="0"/>
              <a:pPr/>
              <a:t>16/05/2018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74039E-2EED-4D1B-A3ED-060762DCF1A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970A48-5173-4079-8EC3-A126FAF372E5}" type="datetimeFigureOut">
              <a:rPr lang="en-US" smtClean="0"/>
              <a:pPr/>
              <a:t>16/05/2018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274039E-2EED-4D1B-A3ED-060762DCF1A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care  logo.jpg"/>
          <p:cNvPicPr>
            <a:picLocks noChangeAspect="1"/>
          </p:cNvPicPr>
          <p:nvPr/>
        </p:nvPicPr>
        <p:blipFill>
          <a:blip r:embed="rId2">
            <a:lum bright="-10000" contrast="10000"/>
          </a:blip>
          <a:srcRect/>
          <a:stretch>
            <a:fillRect/>
          </a:stretch>
        </p:blipFill>
        <p:spPr>
          <a:xfrm>
            <a:off x="533400" y="457200"/>
            <a:ext cx="990600" cy="886037"/>
          </a:xfrm>
          <a:prstGeom prst="rect">
            <a:avLst/>
          </a:prstGeom>
          <a:ln>
            <a:noFill/>
          </a:ln>
        </p:spPr>
        <p:style>
          <a:lnRef idx="1">
            <a:schemeClr val="accent1"/>
          </a:lnRef>
          <a:fillRef idx="3">
            <a:schemeClr val="accent1"/>
          </a:fillRef>
          <a:effectRef idx="2">
            <a:schemeClr val="accent1"/>
          </a:effectRef>
          <a:fontRef idx="minor">
            <a:schemeClr val="lt1"/>
          </a:fontRef>
        </p:style>
      </p:pic>
      <p:sp>
        <p:nvSpPr>
          <p:cNvPr id="11" name="Rectangle 10"/>
          <p:cNvSpPr/>
          <p:nvPr/>
        </p:nvSpPr>
        <p:spPr>
          <a:xfrm>
            <a:off x="0" y="2209800"/>
            <a:ext cx="9144000" cy="461665"/>
          </a:xfrm>
          <a:prstGeom prst="rect">
            <a:avLst/>
          </a:prstGeom>
        </p:spPr>
        <p:txBody>
          <a:bodyPr wrap="square">
            <a:spAutoFit/>
          </a:bodyPr>
          <a:lstStyle/>
          <a:p>
            <a:pPr algn="ctr"/>
            <a:endParaRPr lang="en-US" sz="2400" dirty="0">
              <a:solidFill>
                <a:srgbClr val="002060"/>
              </a:solidFill>
            </a:endParaRPr>
          </a:p>
        </p:txBody>
      </p:sp>
      <p:sp>
        <p:nvSpPr>
          <p:cNvPr id="5" name="Rectangle 4"/>
          <p:cNvSpPr/>
          <p:nvPr/>
        </p:nvSpPr>
        <p:spPr>
          <a:xfrm>
            <a:off x="228600" y="2514600"/>
            <a:ext cx="8610600" cy="369332"/>
          </a:xfrm>
          <a:prstGeom prst="rect">
            <a:avLst/>
          </a:prstGeom>
          <a:effectLst/>
        </p:spPr>
        <p:txBody>
          <a:bodyPr wrap="square">
            <a:spAutoFit/>
          </a:bodyPr>
          <a:lstStyle/>
          <a:p>
            <a:pPr algn="ctr"/>
            <a:endParaRPr lang="en-US" b="1" dirty="0"/>
          </a:p>
        </p:txBody>
      </p:sp>
      <p:pic>
        <p:nvPicPr>
          <p:cNvPr id="6" name="Picture 5" descr="Graphic1.jpg"/>
          <p:cNvPicPr>
            <a:picLocks noChangeAspect="1"/>
          </p:cNvPicPr>
          <p:nvPr/>
        </p:nvPicPr>
        <p:blipFill>
          <a:blip r:embed="rId3"/>
          <a:stretch>
            <a:fillRect/>
          </a:stretch>
        </p:blipFill>
        <p:spPr>
          <a:xfrm>
            <a:off x="381000" y="5867400"/>
            <a:ext cx="8382000" cy="762000"/>
          </a:xfrm>
          <a:prstGeom prst="rect">
            <a:avLst/>
          </a:prstGeom>
          <a:ln>
            <a:solidFill>
              <a:schemeClr val="bg1"/>
            </a:solidFill>
          </a:ln>
        </p:spPr>
      </p:pic>
      <p:sp>
        <p:nvSpPr>
          <p:cNvPr id="8" name="Rectangle 7"/>
          <p:cNvSpPr/>
          <p:nvPr/>
        </p:nvSpPr>
        <p:spPr>
          <a:xfrm>
            <a:off x="609600" y="1524000"/>
            <a:ext cx="7924800" cy="4154984"/>
          </a:xfrm>
          <a:prstGeom prst="rect">
            <a:avLst/>
          </a:prstGeom>
        </p:spPr>
        <p:txBody>
          <a:bodyPr wrap="square">
            <a:spAutoFit/>
          </a:bodyPr>
          <a:lstStyle/>
          <a:p>
            <a:pPr algn="ctr">
              <a:buNone/>
            </a:pPr>
            <a:endParaRPr lang="en-US" sz="2400" b="1" dirty="0" smtClean="0">
              <a:latin typeface="Agency FB" pitchFamily="34" charset="0"/>
            </a:endParaRPr>
          </a:p>
          <a:p>
            <a:pPr algn="ctr">
              <a:buNone/>
            </a:pPr>
            <a:r>
              <a:rPr lang="en-US" sz="2400" b="1" dirty="0" smtClean="0">
                <a:latin typeface="Agency FB" pitchFamily="34" charset="0"/>
              </a:rPr>
              <a:t>REGISTERED AT THANE REG. NO F/ 19997/THA</a:t>
            </a:r>
          </a:p>
          <a:p>
            <a:pPr algn="ctr">
              <a:buNone/>
            </a:pPr>
            <a:endParaRPr lang="en-US" sz="2400" b="1" dirty="0" smtClean="0">
              <a:latin typeface="Agency FB" pitchFamily="34" charset="0"/>
            </a:endParaRPr>
          </a:p>
          <a:p>
            <a:pPr algn="ctr">
              <a:buNone/>
            </a:pPr>
            <a:r>
              <a:rPr lang="en-US" sz="2400" b="1" dirty="0" smtClean="0">
                <a:latin typeface="Agency FB" pitchFamily="34" charset="0"/>
              </a:rPr>
              <a:t>U/S 12A OF THE I.T. ACT 1961:THN/CIT-11/12A(a)295/2012-13</a:t>
            </a:r>
          </a:p>
          <a:p>
            <a:pPr algn="ctr">
              <a:buNone/>
            </a:pPr>
            <a:endParaRPr lang="en-US" sz="2400" b="1" dirty="0" smtClean="0">
              <a:latin typeface="Agency FB" pitchFamily="34" charset="0"/>
            </a:endParaRPr>
          </a:p>
          <a:p>
            <a:pPr algn="ctr">
              <a:buNone/>
            </a:pPr>
            <a:r>
              <a:rPr lang="en-US" sz="2400" b="1" dirty="0" smtClean="0">
                <a:latin typeface="Agency FB" pitchFamily="34" charset="0"/>
              </a:rPr>
              <a:t>U/S80G OF THEI.T ACT,1961 THN/CIT-11/TEC/ATG/295/2012-13</a:t>
            </a:r>
          </a:p>
          <a:p>
            <a:pPr algn="ctr">
              <a:buNone/>
            </a:pPr>
            <a:endParaRPr lang="en-US" sz="2400" b="1" dirty="0" smtClean="0">
              <a:latin typeface="Agency FB" pitchFamily="34" charset="0"/>
            </a:endParaRPr>
          </a:p>
          <a:p>
            <a:pPr algn="ctr">
              <a:buNone/>
            </a:pPr>
            <a:r>
              <a:rPr lang="en-US" sz="2400" b="1" dirty="0" smtClean="0">
                <a:latin typeface="Agency FB" pitchFamily="34" charset="0"/>
              </a:rPr>
              <a:t>NITI AAYOG UNIQUE ID MH/2017/0175219</a:t>
            </a:r>
          </a:p>
          <a:p>
            <a:pPr algn="ctr">
              <a:buNone/>
            </a:pPr>
            <a:endParaRPr lang="en-US" sz="2400" b="1" dirty="0" smtClean="0">
              <a:latin typeface="Agency FB" pitchFamily="34" charset="0"/>
            </a:endParaRPr>
          </a:p>
          <a:p>
            <a:pPr algn="ctr">
              <a:buNone/>
            </a:pPr>
            <a:r>
              <a:rPr lang="en-US" sz="2400" b="1" dirty="0" smtClean="0">
                <a:latin typeface="Agency FB" pitchFamily="34" charset="0"/>
              </a:rPr>
              <a:t>REGISTER WITH UNITED NATIONS DEPARTMENT OF ECONOMIIC AND SOCIAL AFFAIRS</a:t>
            </a:r>
            <a:endParaRPr lang="en-US" sz="2400" b="1" dirty="0">
              <a:latin typeface="Agency FB" pitchFamily="34" charset="0"/>
            </a:endParaRPr>
          </a:p>
        </p:txBody>
      </p:sp>
      <p:sp>
        <p:nvSpPr>
          <p:cNvPr id="9" name="Title 3"/>
          <p:cNvSpPr>
            <a:spLocks noGrp="1"/>
          </p:cNvSpPr>
          <p:nvPr>
            <p:ph type="title"/>
          </p:nvPr>
        </p:nvSpPr>
        <p:spPr>
          <a:xfrm>
            <a:off x="1828800" y="304800"/>
            <a:ext cx="7010400" cy="1066800"/>
          </a:xfrm>
          <a:ln/>
        </p:spPr>
        <p:style>
          <a:lnRef idx="1">
            <a:schemeClr val="dk1"/>
          </a:lnRef>
          <a:fillRef idx="2">
            <a:schemeClr val="dk1"/>
          </a:fillRef>
          <a:effectRef idx="1">
            <a:schemeClr val="dk1"/>
          </a:effectRef>
          <a:fontRef idx="minor">
            <a:schemeClr val="dk1"/>
          </a:fontRef>
        </p:style>
        <p:txBody>
          <a:bodyPr>
            <a:normAutofit/>
          </a:bodyPr>
          <a:lstStyle/>
          <a:p>
            <a:r>
              <a:rPr lang="en-US" sz="3200" b="0" dirty="0" smtClean="0">
                <a:latin typeface="Algerian" pitchFamily="82" charset="0"/>
              </a:rPr>
              <a:t>V- CARE WELFARE ASSOCIATION (N.G.O)</a:t>
            </a:r>
            <a:endParaRPr lang="en-US" sz="3200" b="0" dirty="0">
              <a:latin typeface="Algerian" pitchFamily="8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8000" r="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325562"/>
          </a:xfrm>
        </p:spPr>
        <p:txBody>
          <a:bodyPr/>
          <a:lstStyle/>
          <a:p>
            <a:pPr algn="l"/>
            <a:r>
              <a:rPr lang="en-US" i="1" dirty="0" smtClean="0">
                <a:solidFill>
                  <a:schemeClr val="tx1"/>
                </a:solidFill>
                <a:latin typeface="Agency FB" pitchFamily="34" charset="0"/>
              </a:rPr>
              <a:t>BICYCLE</a:t>
            </a:r>
            <a:r>
              <a:rPr lang="en-US" dirty="0" smtClean="0">
                <a:solidFill>
                  <a:schemeClr val="bg2">
                    <a:lumMod val="50000"/>
                  </a:schemeClr>
                </a:solidFill>
                <a:latin typeface="Agency FB" pitchFamily="34" charset="0"/>
              </a:rPr>
              <a:t> </a:t>
            </a:r>
            <a:r>
              <a:rPr lang="en-US" i="1" dirty="0" smtClean="0">
                <a:solidFill>
                  <a:srgbClr val="000000"/>
                </a:solidFill>
                <a:latin typeface="Agency FB" pitchFamily="34" charset="0"/>
              </a:rPr>
              <a:t>DONATION</a:t>
            </a:r>
            <a:endParaRPr lang="en-US" i="1" dirty="0">
              <a:solidFill>
                <a:srgbClr val="000000"/>
              </a:solidFill>
              <a:latin typeface="Agency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533400" y="381000"/>
            <a:ext cx="4495800" cy="6096000"/>
          </a:xfrm>
          <a:ln/>
        </p:spPr>
        <p:style>
          <a:lnRef idx="1">
            <a:schemeClr val="dk1"/>
          </a:lnRef>
          <a:fillRef idx="2">
            <a:schemeClr val="dk1"/>
          </a:fillRef>
          <a:effectRef idx="1">
            <a:schemeClr val="dk1"/>
          </a:effectRef>
          <a:fontRef idx="minor">
            <a:schemeClr val="dk1"/>
          </a:fontRef>
        </p:style>
        <p:txBody>
          <a:bodyPr>
            <a:noAutofit/>
          </a:bodyPr>
          <a:lstStyle/>
          <a:p>
            <a:pPr>
              <a:buNone/>
            </a:pPr>
            <a:endParaRPr lang="en-US" sz="2000" dirty="0" smtClean="0">
              <a:solidFill>
                <a:schemeClr val="tx1"/>
              </a:solidFill>
            </a:endParaRPr>
          </a:p>
          <a:p>
            <a:r>
              <a:rPr lang="en-US" sz="2000" dirty="0" smtClean="0">
                <a:solidFill>
                  <a:schemeClr val="tx1"/>
                </a:solidFill>
              </a:rPr>
              <a:t>Many children in rural Maharastra go to school walking 5 kms to 6 kms daily. Most of their energy and time is consumed in travlling to school.</a:t>
            </a:r>
          </a:p>
          <a:p>
            <a:endParaRPr lang="en-US" sz="2000" dirty="0" smtClean="0">
              <a:solidFill>
                <a:schemeClr val="tx1"/>
              </a:solidFill>
            </a:endParaRPr>
          </a:p>
          <a:p>
            <a:r>
              <a:rPr lang="en-US" sz="2000" dirty="0" smtClean="0">
                <a:solidFill>
                  <a:schemeClr val="tx1"/>
                </a:solidFill>
              </a:rPr>
              <a:t>There is no means of transport due to bad condition of roads and where roads are good transportation is not affordable. </a:t>
            </a:r>
          </a:p>
          <a:p>
            <a:pPr>
              <a:buNone/>
            </a:pPr>
            <a:endParaRPr lang="en-US" sz="2000" dirty="0" smtClean="0">
              <a:solidFill>
                <a:schemeClr val="tx1"/>
              </a:solidFill>
            </a:endParaRPr>
          </a:p>
          <a:p>
            <a:r>
              <a:rPr lang="en-US" sz="2000" dirty="0" smtClean="0">
                <a:solidFill>
                  <a:schemeClr val="tx1"/>
                </a:solidFill>
              </a:rPr>
              <a:t>To over come this situation we had planed solutoin to distribute bicycal to such students.</a:t>
            </a:r>
            <a:endParaRPr lang="en-US" sz="2000" dirty="0">
              <a:solidFill>
                <a:schemeClr val="tx1"/>
              </a:solidFill>
            </a:endParaRPr>
          </a:p>
        </p:txBody>
      </p:sp>
      <p:pic>
        <p:nvPicPr>
          <p:cNvPr id="13" name="Content Placeholder 12" descr="pp.jpg"/>
          <p:cNvPicPr>
            <a:picLocks noGrp="1" noChangeAspect="1"/>
          </p:cNvPicPr>
          <p:nvPr>
            <p:ph sz="half" idx="2"/>
          </p:nvPr>
        </p:nvPicPr>
        <p:blipFill>
          <a:blip r:embed="rId2"/>
          <a:stretch>
            <a:fillRect/>
          </a:stretch>
        </p:blipFill>
        <p:spPr>
          <a:xfrm>
            <a:off x="5562600" y="533400"/>
            <a:ext cx="2590800" cy="1711778"/>
          </a:xfrm>
          <a:ln>
            <a:solidFill>
              <a:schemeClr val="tx1"/>
            </a:solidFill>
          </a:ln>
        </p:spPr>
      </p:pic>
      <p:pic>
        <p:nvPicPr>
          <p:cNvPr id="1027" name="Picture 3" descr="C:\Users\V-CARE\Desktop\IMAGE\imagesCA6VXXOU.jpg"/>
          <p:cNvPicPr>
            <a:picLocks noChangeAspect="1" noChangeArrowheads="1"/>
          </p:cNvPicPr>
          <p:nvPr/>
        </p:nvPicPr>
        <p:blipFill>
          <a:blip r:embed="rId3"/>
          <a:srcRect/>
          <a:stretch>
            <a:fillRect/>
          </a:stretch>
        </p:blipFill>
        <p:spPr bwMode="auto">
          <a:xfrm>
            <a:off x="5562600" y="4572000"/>
            <a:ext cx="2590800" cy="1676400"/>
          </a:xfrm>
          <a:prstGeom prst="rect">
            <a:avLst/>
          </a:prstGeom>
          <a:noFill/>
          <a:ln>
            <a:solidFill>
              <a:schemeClr val="tx1"/>
            </a:solidFill>
          </a:ln>
        </p:spPr>
      </p:pic>
      <p:pic>
        <p:nvPicPr>
          <p:cNvPr id="1026" name="Picture 2" descr="C:\Users\V-CARE\Desktop\IMAGE\imagesCAR77FDE.jpg"/>
          <p:cNvPicPr>
            <a:picLocks noChangeAspect="1" noChangeArrowheads="1"/>
          </p:cNvPicPr>
          <p:nvPr/>
        </p:nvPicPr>
        <p:blipFill>
          <a:blip r:embed="rId4"/>
          <a:srcRect/>
          <a:stretch>
            <a:fillRect/>
          </a:stretch>
        </p:blipFill>
        <p:spPr bwMode="auto">
          <a:xfrm>
            <a:off x="5562600" y="2514600"/>
            <a:ext cx="2572535" cy="1752600"/>
          </a:xfrm>
          <a:prstGeom prst="rect">
            <a:avLst/>
          </a:prstGeom>
          <a:noFill/>
          <a:ln>
            <a:solidFill>
              <a:schemeClr val="tx1"/>
            </a:solid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Horizontal)">
                                      <p:cBhvr>
                                        <p:cTn id="17" dur="500"/>
                                        <p:tgtEl>
                                          <p:spTgt spid="9">
                                            <p:txEl>
                                              <p:pRg st="3" end="3"/>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barn(inHorizontal)">
                                      <p:cBhvr>
                                        <p:cTn id="2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304800"/>
            <a:ext cx="8229600" cy="6172200"/>
          </a:xfrm>
          <a:ln/>
        </p:spPr>
        <p:style>
          <a:lnRef idx="1">
            <a:schemeClr val="dk1"/>
          </a:lnRef>
          <a:fillRef idx="2">
            <a:schemeClr val="dk1"/>
          </a:fillRef>
          <a:effectRef idx="1">
            <a:schemeClr val="dk1"/>
          </a:effectRef>
          <a:fontRef idx="minor">
            <a:schemeClr val="dk1"/>
          </a:fontRef>
        </p:style>
        <p:txBody>
          <a:bodyPr>
            <a:noAutofit/>
          </a:bodyPr>
          <a:lstStyle/>
          <a:p>
            <a:pPr algn="ctr">
              <a:buNone/>
            </a:pPr>
            <a:r>
              <a:rPr lang="en-US" sz="1800" dirty="0" smtClean="0">
                <a:solidFill>
                  <a:schemeClr val="tx1"/>
                </a:solidFill>
              </a:rPr>
              <a:t>                                             </a:t>
            </a:r>
          </a:p>
          <a:p>
            <a:pPr algn="ctr">
              <a:buNone/>
            </a:pPr>
            <a:endParaRPr lang="en-US" sz="1800" dirty="0" smtClean="0">
              <a:solidFill>
                <a:schemeClr val="tx1"/>
              </a:solidFill>
            </a:endParaRPr>
          </a:p>
          <a:p>
            <a:pPr algn="ctr">
              <a:buNone/>
            </a:pPr>
            <a:r>
              <a:rPr lang="en-US" sz="1800" dirty="0" smtClean="0">
                <a:solidFill>
                  <a:schemeClr val="tx1"/>
                </a:solidFill>
              </a:rPr>
              <a:t>                               *Near our residence we always  come across bicycle</a:t>
            </a:r>
          </a:p>
          <a:p>
            <a:pPr algn="ctr">
              <a:buNone/>
            </a:pPr>
            <a:r>
              <a:rPr lang="en-US" sz="1800" dirty="0" smtClean="0">
                <a:solidFill>
                  <a:schemeClr val="tx1"/>
                </a:solidFill>
              </a:rPr>
              <a:t> a                      at corridor of our society or near our residency</a:t>
            </a:r>
          </a:p>
          <a:p>
            <a:pPr algn="ctr">
              <a:buNone/>
            </a:pPr>
            <a:r>
              <a:rPr lang="en-US" sz="1800" dirty="0" smtClean="0">
                <a:solidFill>
                  <a:schemeClr val="tx1"/>
                </a:solidFill>
              </a:rPr>
              <a:t>                    Which is not in used by children long back.</a:t>
            </a:r>
          </a:p>
          <a:p>
            <a:pPr algn="ctr">
              <a:buNone/>
            </a:pPr>
            <a:r>
              <a:rPr lang="en-US" sz="1800" dirty="0" smtClean="0">
                <a:solidFill>
                  <a:schemeClr val="tx1"/>
                </a:solidFill>
              </a:rPr>
              <a:t>                                 </a:t>
            </a:r>
          </a:p>
          <a:p>
            <a:pPr algn="ctr">
              <a:buNone/>
            </a:pPr>
            <a:r>
              <a:rPr lang="en-US" sz="1800" dirty="0" smtClean="0">
                <a:solidFill>
                  <a:schemeClr val="tx1"/>
                </a:solidFill>
              </a:rPr>
              <a:t>                        *This bicycles are just like extra dump  material </a:t>
            </a:r>
          </a:p>
          <a:p>
            <a:pPr algn="ctr">
              <a:buNone/>
            </a:pPr>
            <a:r>
              <a:rPr lang="en-US" sz="1800" dirty="0" smtClean="0">
                <a:solidFill>
                  <a:schemeClr val="tx1"/>
                </a:solidFill>
              </a:rPr>
              <a:t>                        to us after some day we will give this to </a:t>
            </a:r>
            <a:r>
              <a:rPr lang="en-US" sz="1800" dirty="0" err="1" smtClean="0">
                <a:solidFill>
                  <a:schemeClr val="tx1"/>
                </a:solidFill>
              </a:rPr>
              <a:t>scrab</a:t>
            </a:r>
            <a:r>
              <a:rPr lang="en-US" sz="1800" dirty="0" smtClean="0">
                <a:solidFill>
                  <a:schemeClr val="tx1"/>
                </a:solidFill>
              </a:rPr>
              <a:t> </a:t>
            </a:r>
          </a:p>
          <a:p>
            <a:pPr algn="ctr">
              <a:buNone/>
            </a:pPr>
            <a:r>
              <a:rPr lang="en-US" sz="1800" dirty="0" smtClean="0">
                <a:solidFill>
                  <a:schemeClr val="tx1"/>
                </a:solidFill>
              </a:rPr>
              <a:t>  dealer at cheap price.</a:t>
            </a:r>
          </a:p>
          <a:p>
            <a:pPr>
              <a:buNone/>
            </a:pPr>
            <a:endParaRPr lang="en-US" sz="1800" dirty="0" smtClean="0">
              <a:solidFill>
                <a:schemeClr val="tx1"/>
              </a:solidFill>
            </a:endParaRPr>
          </a:p>
          <a:p>
            <a:pPr>
              <a:buNone/>
            </a:pPr>
            <a:endParaRPr lang="en-US" sz="1800" dirty="0" smtClean="0">
              <a:solidFill>
                <a:schemeClr val="tx1"/>
              </a:solidFill>
            </a:endParaRPr>
          </a:p>
          <a:p>
            <a:pPr>
              <a:buNone/>
            </a:pPr>
            <a:r>
              <a:rPr lang="en-US" sz="2400" dirty="0" smtClean="0">
                <a:solidFill>
                  <a:schemeClr val="tx1"/>
                </a:solidFill>
                <a:latin typeface="Agency FB" pitchFamily="34" charset="0"/>
              </a:rPr>
              <a:t> </a:t>
            </a:r>
            <a:r>
              <a:rPr lang="en-US" sz="2400" b="1" dirty="0" smtClean="0">
                <a:solidFill>
                  <a:schemeClr val="tx1"/>
                </a:solidFill>
                <a:latin typeface="Agency FB" pitchFamily="34" charset="0"/>
              </a:rPr>
              <a:t>*We V-Care Welfare Association (N.G.O) </a:t>
            </a:r>
          </a:p>
          <a:p>
            <a:pPr>
              <a:buNone/>
            </a:pPr>
            <a:r>
              <a:rPr lang="en-US" sz="2400" b="1" dirty="0" smtClean="0">
                <a:solidFill>
                  <a:schemeClr val="tx1"/>
                </a:solidFill>
                <a:latin typeface="Agency FB" pitchFamily="34" charset="0"/>
              </a:rPr>
              <a:t>   Appeals you to donated such bicycles to</a:t>
            </a:r>
          </a:p>
          <a:p>
            <a:pPr>
              <a:buNone/>
            </a:pPr>
            <a:r>
              <a:rPr lang="en-US" sz="2400" b="1" dirty="0" smtClean="0">
                <a:solidFill>
                  <a:schemeClr val="tx1"/>
                </a:solidFill>
                <a:latin typeface="Agency FB" pitchFamily="34" charset="0"/>
              </a:rPr>
              <a:t>   us so we can give it to right person.</a:t>
            </a:r>
          </a:p>
          <a:p>
            <a:pPr>
              <a:buNone/>
            </a:pPr>
            <a:endParaRPr lang="en-US" sz="1800" dirty="0">
              <a:solidFill>
                <a:schemeClr val="tx1"/>
              </a:solidFill>
            </a:endParaRPr>
          </a:p>
        </p:txBody>
      </p:sp>
      <p:pic>
        <p:nvPicPr>
          <p:cNvPr id="5" name="Picture 2" descr="C:\Users\V-CARE\Desktop\images.jpg"/>
          <p:cNvPicPr>
            <a:picLocks noChangeAspect="1" noChangeArrowheads="1"/>
          </p:cNvPicPr>
          <p:nvPr/>
        </p:nvPicPr>
        <p:blipFill>
          <a:blip r:embed="rId2"/>
          <a:srcRect/>
          <a:stretch>
            <a:fillRect/>
          </a:stretch>
        </p:blipFill>
        <p:spPr bwMode="auto">
          <a:xfrm>
            <a:off x="685800" y="838200"/>
            <a:ext cx="2051958" cy="2133600"/>
          </a:xfrm>
          <a:prstGeom prst="rect">
            <a:avLst/>
          </a:prstGeom>
          <a:noFill/>
          <a:ln w="19050">
            <a:solidFill>
              <a:schemeClr val="tx1"/>
            </a:solidFill>
          </a:ln>
        </p:spPr>
      </p:pic>
      <p:pic>
        <p:nvPicPr>
          <p:cNvPr id="2052" name="Picture 4" descr="C:\Users\V-CARE\Desktop\download.jpg"/>
          <p:cNvPicPr>
            <a:picLocks noChangeAspect="1" noChangeArrowheads="1"/>
          </p:cNvPicPr>
          <p:nvPr/>
        </p:nvPicPr>
        <p:blipFill>
          <a:blip r:embed="rId3"/>
          <a:srcRect/>
          <a:stretch>
            <a:fillRect/>
          </a:stretch>
        </p:blipFill>
        <p:spPr bwMode="auto">
          <a:xfrm>
            <a:off x="6324600" y="4114800"/>
            <a:ext cx="2283069" cy="2198511"/>
          </a:xfrm>
          <a:prstGeom prst="rect">
            <a:avLst/>
          </a:prstGeom>
          <a:noFill/>
          <a:ln w="19050">
            <a:solidFill>
              <a:schemeClr val="tx1"/>
            </a:solidFill>
          </a:ln>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152400"/>
            <a:ext cx="7162800" cy="838200"/>
          </a:xfrm>
          <a:ln/>
        </p:spPr>
        <p:style>
          <a:lnRef idx="1">
            <a:schemeClr val="dk1"/>
          </a:lnRef>
          <a:fillRef idx="2">
            <a:schemeClr val="dk1"/>
          </a:fillRef>
          <a:effectRef idx="1">
            <a:schemeClr val="dk1"/>
          </a:effectRef>
          <a:fontRef idx="minor">
            <a:schemeClr val="dk1"/>
          </a:fontRef>
        </p:style>
        <p:txBody>
          <a:bodyPr>
            <a:normAutofit/>
          </a:bodyPr>
          <a:lstStyle/>
          <a:p>
            <a:pPr algn="ctr"/>
            <a:r>
              <a:rPr lang="en-US" sz="2800" b="0" dirty="0" smtClean="0">
                <a:solidFill>
                  <a:schemeClr val="tx1"/>
                </a:solidFill>
                <a:latin typeface="Algerian" pitchFamily="82" charset="0"/>
                <a:cs typeface="Arial" pitchFamily="34" charset="0"/>
              </a:rPr>
              <a:t>V-CARE WELFARE ASSOCATION (N.G.O.)</a:t>
            </a:r>
            <a:endParaRPr lang="en-US" sz="2800" b="0" dirty="0">
              <a:solidFill>
                <a:schemeClr val="tx1"/>
              </a:solidFill>
              <a:latin typeface="Algerian" pitchFamily="82" charset="0"/>
            </a:endParaRPr>
          </a:p>
        </p:txBody>
      </p:sp>
      <p:sp>
        <p:nvSpPr>
          <p:cNvPr id="10" name="Content Placeholder 9"/>
          <p:cNvSpPr>
            <a:spLocks noGrp="1"/>
          </p:cNvSpPr>
          <p:nvPr>
            <p:ph idx="1"/>
          </p:nvPr>
        </p:nvSpPr>
        <p:spPr>
          <a:xfrm>
            <a:off x="381000" y="1143000"/>
            <a:ext cx="8305800" cy="4419600"/>
          </a:xfrm>
          <a:ln/>
        </p:spPr>
        <p:style>
          <a:lnRef idx="1">
            <a:schemeClr val="dk1"/>
          </a:lnRef>
          <a:fillRef idx="2">
            <a:schemeClr val="dk1"/>
          </a:fillRef>
          <a:effectRef idx="1">
            <a:schemeClr val="dk1"/>
          </a:effectRef>
          <a:fontRef idx="minor">
            <a:schemeClr val="dk1"/>
          </a:fontRef>
        </p:style>
        <p:txBody>
          <a:bodyPr>
            <a:normAutofit/>
          </a:bodyPr>
          <a:lstStyle/>
          <a:p>
            <a:pPr algn="ctr">
              <a:buNone/>
            </a:pPr>
            <a:endParaRPr lang="en-US" sz="2400" b="1" dirty="0" smtClean="0">
              <a:solidFill>
                <a:schemeClr val="tx1"/>
              </a:solidFill>
              <a:latin typeface="Agency FB" pitchFamily="34" charset="0"/>
            </a:endParaRPr>
          </a:p>
          <a:p>
            <a:pPr algn="ctr">
              <a:buNone/>
            </a:pPr>
            <a:endParaRPr lang="en-US" sz="2400" b="1" dirty="0" smtClean="0">
              <a:solidFill>
                <a:schemeClr val="tx1"/>
              </a:solidFill>
              <a:latin typeface="Agency FB" pitchFamily="34" charset="0"/>
            </a:endParaRPr>
          </a:p>
          <a:p>
            <a:pPr algn="ctr">
              <a:buNone/>
            </a:pPr>
            <a:endParaRPr lang="en-US" sz="2400" b="1" dirty="0" smtClean="0">
              <a:solidFill>
                <a:schemeClr val="tx1"/>
              </a:solidFill>
              <a:latin typeface="Agency FB" pitchFamily="34" charset="0"/>
            </a:endParaRPr>
          </a:p>
          <a:p>
            <a:pPr algn="ctr">
              <a:buNone/>
            </a:pPr>
            <a:r>
              <a:rPr lang="en-US" sz="2400" b="1" dirty="0" smtClean="0">
                <a:solidFill>
                  <a:schemeClr val="tx1"/>
                </a:solidFill>
                <a:latin typeface="Agency FB" pitchFamily="34" charset="0"/>
              </a:rPr>
              <a:t>OFFICE NO :- </a:t>
            </a:r>
            <a:r>
              <a:rPr lang="en-US" sz="2400" dirty="0" smtClean="0">
                <a:solidFill>
                  <a:schemeClr val="tx1"/>
                </a:solidFill>
                <a:latin typeface="Agency FB" pitchFamily="34" charset="0"/>
              </a:rPr>
              <a:t>02265171717</a:t>
            </a:r>
          </a:p>
          <a:p>
            <a:pPr algn="ctr">
              <a:buNone/>
            </a:pPr>
            <a:r>
              <a:rPr lang="en-US" sz="2400" b="1" dirty="0" smtClean="0">
                <a:solidFill>
                  <a:schemeClr val="tx1"/>
                </a:solidFill>
                <a:latin typeface="Agency FB" pitchFamily="34" charset="0"/>
              </a:rPr>
              <a:t>TUSHAR RASAL:- </a:t>
            </a:r>
            <a:r>
              <a:rPr lang="en-US" sz="2400" dirty="0" smtClean="0">
                <a:solidFill>
                  <a:schemeClr val="tx1"/>
                </a:solidFill>
                <a:latin typeface="Agency FB" pitchFamily="34" charset="0"/>
              </a:rPr>
              <a:t>9833690011</a:t>
            </a:r>
          </a:p>
          <a:p>
            <a:pPr algn="ctr">
              <a:buNone/>
            </a:pPr>
            <a:r>
              <a:rPr lang="en-US" sz="2400" b="1" dirty="0" smtClean="0">
                <a:solidFill>
                  <a:schemeClr val="tx1"/>
                </a:solidFill>
                <a:latin typeface="Agency FB" pitchFamily="34" charset="0"/>
              </a:rPr>
              <a:t>SUDARSHAN BHOIR:- </a:t>
            </a:r>
            <a:r>
              <a:rPr lang="en-US" sz="2400" dirty="0" smtClean="0">
                <a:solidFill>
                  <a:schemeClr val="tx1"/>
                </a:solidFill>
                <a:latin typeface="Agency FB" pitchFamily="34" charset="0"/>
              </a:rPr>
              <a:t>9022976999</a:t>
            </a:r>
          </a:p>
          <a:p>
            <a:pPr>
              <a:buNone/>
            </a:pPr>
            <a:endParaRPr lang="en-US" sz="2400" dirty="0">
              <a:solidFill>
                <a:schemeClr val="tx1"/>
              </a:solidFill>
            </a:endParaRPr>
          </a:p>
        </p:txBody>
      </p:sp>
      <p:sp>
        <p:nvSpPr>
          <p:cNvPr id="11" name="Flowchart: Alternate Process 10"/>
          <p:cNvSpPr/>
          <p:nvPr/>
        </p:nvSpPr>
        <p:spPr>
          <a:xfrm>
            <a:off x="1143000" y="1600200"/>
            <a:ext cx="6934200" cy="533400"/>
          </a:xfrm>
          <a:prstGeom prst="flowChartAlternateProcess">
            <a:avLst/>
          </a:prstGeom>
          <a:ln w="952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haroni" pitchFamily="2" charset="-79"/>
                <a:cs typeface="Aharoni" pitchFamily="2" charset="-79"/>
              </a:rPr>
              <a:t>FOR DONATION JUST CALL US ON BELOW NUMBER</a:t>
            </a:r>
            <a:endParaRPr lang="en-US" dirty="0">
              <a:solidFill>
                <a:schemeClr val="tx1"/>
              </a:solidFill>
              <a:latin typeface="Aharoni" pitchFamily="2" charset="-79"/>
              <a:cs typeface="Aharoni" pitchFamily="2" charset="-79"/>
            </a:endParaRPr>
          </a:p>
        </p:txBody>
      </p:sp>
      <p:sp>
        <p:nvSpPr>
          <p:cNvPr id="12" name="Flowchart: Process 11"/>
          <p:cNvSpPr/>
          <p:nvPr/>
        </p:nvSpPr>
        <p:spPr>
          <a:xfrm>
            <a:off x="838200" y="4267200"/>
            <a:ext cx="7467600" cy="685800"/>
          </a:xfrm>
          <a:prstGeom prst="flowChartProcess">
            <a:avLst/>
          </a:prstGeom>
          <a:ln w="9525">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latin typeface="Aharoni" pitchFamily="2" charset="-79"/>
                <a:cs typeface="Aharoni" pitchFamily="2" charset="-79"/>
              </a:rPr>
              <a:t>OUR VOLUNTEER WILL COLLECT BICYCLES FROM YOUR ADDRESS</a:t>
            </a:r>
            <a:endParaRPr lang="en-US" dirty="0">
              <a:solidFill>
                <a:schemeClr val="tx1"/>
              </a:solidFill>
              <a:latin typeface="Aharoni" pitchFamily="2" charset="-79"/>
              <a:cs typeface="Aharoni" pitchFamily="2" charset="-79"/>
            </a:endParaRPr>
          </a:p>
        </p:txBody>
      </p:sp>
      <p:pic>
        <p:nvPicPr>
          <p:cNvPr id="13" name="Picture 12" descr="Graphic1.jpg"/>
          <p:cNvPicPr>
            <a:picLocks noChangeAspect="1"/>
          </p:cNvPicPr>
          <p:nvPr/>
        </p:nvPicPr>
        <p:blipFill>
          <a:blip r:embed="rId2"/>
          <a:stretch>
            <a:fillRect/>
          </a:stretch>
        </p:blipFill>
        <p:spPr>
          <a:xfrm>
            <a:off x="381000" y="5715000"/>
            <a:ext cx="8305800" cy="990600"/>
          </a:xfrm>
          <a:prstGeom prst="rect">
            <a:avLst/>
          </a:prstGeom>
          <a:ln w="19050">
            <a:solidFill>
              <a:schemeClr val="bg1"/>
            </a:solidFill>
          </a:ln>
        </p:spPr>
      </p:pic>
      <p:pic>
        <p:nvPicPr>
          <p:cNvPr id="8" name="Picture 7" descr="vcare  logo.jpg"/>
          <p:cNvPicPr>
            <a:picLocks noChangeAspect="1"/>
          </p:cNvPicPr>
          <p:nvPr/>
        </p:nvPicPr>
        <p:blipFill>
          <a:blip r:embed="rId3">
            <a:lum bright="-10000" contrast="10000"/>
          </a:blip>
          <a:srcRect/>
          <a:stretch>
            <a:fillRect/>
          </a:stretch>
        </p:blipFill>
        <p:spPr>
          <a:xfrm>
            <a:off x="381000" y="152400"/>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95400"/>
            <a:ext cx="8229600" cy="4267200"/>
          </a:xfrm>
          <a:prstGeom prst="rect">
            <a:avLst/>
          </a:prstGeom>
          <a:ln/>
        </p:spPr>
        <p:style>
          <a:lnRef idx="1">
            <a:schemeClr val="dk1"/>
          </a:lnRef>
          <a:fillRef idx="2">
            <a:schemeClr val="dk1"/>
          </a:fillRef>
          <a:effectRef idx="1">
            <a:schemeClr val="dk1"/>
          </a:effectRef>
          <a:fontRef idx="minor">
            <a:schemeClr val="dk1"/>
          </a:fontRef>
        </p:style>
        <p:txBody>
          <a:bodyPr>
            <a:noAutofit/>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rPr>
              <a:t>REG. OFFICE :- </a:t>
            </a:r>
            <a:r>
              <a:rPr kumimoji="0" lang="en-US" sz="2400" i="0" u="none" strike="noStrike" kern="1200" cap="none" spc="0" normalizeH="0" baseline="0" noProof="0" smtClean="0">
                <a:ln>
                  <a:noFill/>
                </a:ln>
                <a:solidFill>
                  <a:schemeClr val="tx1"/>
                </a:solidFill>
                <a:effectLst/>
                <a:uLnTx/>
                <a:uFillTx/>
                <a:latin typeface="Agency FB" pitchFamily="34" charset="0"/>
                <a:cs typeface="Arial" pitchFamily="34" charset="0"/>
              </a:rPr>
              <a:t>OFFICE NO.1</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 OSHO PARK, SHIVAJI NAGAR, NAUPADA,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                         THANE (W), 400 602.</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rPr>
              <a:t>OFFICE ADDRESS :-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OFFICE NO. 4,SHREE KRUSHNA  APPT,  OPP T.B.Z.</a:t>
            </a:r>
            <a:r>
              <a:rPr kumimoji="0" lang="en-US" sz="2400" i="0" u="none" strike="noStrike" kern="1200" cap="none" spc="0" normalizeH="0" noProof="0" dirty="0" smtClean="0">
                <a:ln>
                  <a:noFill/>
                </a:ln>
                <a:solidFill>
                  <a:schemeClr val="tx1"/>
                </a:solidFill>
                <a:effectLst/>
                <a:uLnTx/>
                <a:uFillTx/>
                <a:latin typeface="Agency FB" pitchFamily="34" charset="0"/>
                <a:cs typeface="Arial" pitchFamily="34" charset="0"/>
              </a:rPr>
              <a:t>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JWELLERS,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400" dirty="0" smtClean="0">
                <a:solidFill>
                  <a:schemeClr val="tx1"/>
                </a:solidFill>
                <a:latin typeface="Agency FB" pitchFamily="34" charset="0"/>
                <a:cs typeface="Arial" pitchFamily="34" charset="0"/>
              </a:rPr>
              <a:t>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NAUPADA , SHIVAJI NAGAR,</a:t>
            </a:r>
            <a:r>
              <a:rPr kumimoji="0" lang="en-US" sz="2400" i="0" u="none" strike="noStrike" kern="1200" cap="none" spc="0" normalizeH="0" noProof="0" dirty="0" smtClean="0">
                <a:ln>
                  <a:noFill/>
                </a:ln>
                <a:solidFill>
                  <a:schemeClr val="tx1"/>
                </a:solidFill>
                <a:effectLst/>
                <a:uLnTx/>
                <a:uFillTx/>
                <a:latin typeface="Agency FB" pitchFamily="34" charset="0"/>
                <a:cs typeface="Arial" pitchFamily="34" charset="0"/>
              </a:rPr>
              <a:t>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THANE,</a:t>
            </a:r>
            <a:r>
              <a:rPr kumimoji="0" lang="en-US" sz="2400" i="0" u="none" strike="noStrike" kern="1200" cap="none" spc="0" normalizeH="0" noProof="0" dirty="0" smtClean="0">
                <a:ln>
                  <a:noFill/>
                </a:ln>
                <a:solidFill>
                  <a:schemeClr val="tx1"/>
                </a:solidFill>
                <a:effectLst/>
                <a:uLnTx/>
                <a:uFillTx/>
                <a:latin typeface="Agency FB" pitchFamily="34" charset="0"/>
                <a:cs typeface="Arial" pitchFamily="34" charset="0"/>
              </a:rPr>
              <a:t>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(W)</a:t>
            </a:r>
            <a:r>
              <a:rPr kumimoji="0" lang="en-US" sz="2400" i="0" u="none" strike="noStrike" kern="1200" cap="none" spc="0" normalizeH="0" noProof="0" dirty="0" smtClean="0">
                <a:ln>
                  <a:noFill/>
                </a:ln>
                <a:solidFill>
                  <a:schemeClr val="tx1"/>
                </a:solidFill>
                <a:effectLst/>
                <a:uLnTx/>
                <a:uFillTx/>
                <a:latin typeface="Agency FB" pitchFamily="34" charset="0"/>
                <a:cs typeface="Arial" pitchFamily="34" charset="0"/>
              </a:rPr>
              <a:t>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400602.</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rPr>
              <a:t>     HELP LINE NO :-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022-65171717</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rPr>
              <a:t>      WEBSITE :-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www.vcarengo.org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cs typeface="Arial" pitchFamily="34" charset="0"/>
              </a:rPr>
              <a:t> Email :- </a:t>
            </a:r>
            <a:r>
              <a:rPr kumimoji="0" lang="en-US" sz="2400" i="0" u="none" strike="noStrike" kern="1200" cap="none" spc="0" normalizeH="0" baseline="0" noProof="0" dirty="0" smtClean="0">
                <a:ln>
                  <a:noFill/>
                </a:ln>
                <a:solidFill>
                  <a:schemeClr val="tx1"/>
                </a:solidFill>
                <a:effectLst/>
                <a:uLnTx/>
                <a:uFillTx/>
                <a:latin typeface="Agency FB" pitchFamily="34" charset="0"/>
                <a:cs typeface="Arial" pitchFamily="34" charset="0"/>
              </a:rPr>
              <a:t>info@vcarengo.org</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1"/>
          <p:cNvSpPr txBox="1">
            <a:spLocks/>
          </p:cNvSpPr>
          <p:nvPr/>
        </p:nvSpPr>
        <p:spPr>
          <a:xfrm>
            <a:off x="1752600" y="228600"/>
            <a:ext cx="6934200" cy="838200"/>
          </a:xfrm>
          <a:prstGeom prst="rect">
            <a:avLst/>
          </a:prstGeom>
          <a:ln/>
        </p:spPr>
        <p:style>
          <a:lnRef idx="1">
            <a:schemeClr val="dk1"/>
          </a:lnRef>
          <a:fillRef idx="2">
            <a:schemeClr val="dk1"/>
          </a:fillRef>
          <a:effectRef idx="1">
            <a:schemeClr val="dk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lgerian" pitchFamily="82" charset="0"/>
                <a:cs typeface="Arial" pitchFamily="34" charset="0"/>
              </a:rPr>
              <a:t>V-CARE WELFARE ASSOCATION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lgerian" pitchFamily="82" charset="0"/>
                <a:cs typeface="Arial" pitchFamily="34" charset="0"/>
              </a:rPr>
              <a:t> (N.G.O.)</a:t>
            </a:r>
            <a:endParaRPr kumimoji="0" lang="en-US" sz="24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endParaRPr>
          </a:p>
        </p:txBody>
      </p:sp>
      <p:pic>
        <p:nvPicPr>
          <p:cNvPr id="4" name="Picture 3" descr="vcare  logo.jpg"/>
          <p:cNvPicPr>
            <a:picLocks noChangeAspect="1"/>
          </p:cNvPicPr>
          <p:nvPr/>
        </p:nvPicPr>
        <p:blipFill>
          <a:blip r:embed="rId2">
            <a:lum bright="-10000" contrast="10000"/>
          </a:blip>
          <a:srcRect/>
          <a:stretch>
            <a:fillRect/>
          </a:stretch>
        </p:blipFill>
        <p:spPr>
          <a:xfrm>
            <a:off x="457200" y="228601"/>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pic>
        <p:nvPicPr>
          <p:cNvPr id="5" name="Picture 4" descr="Graphic1.jpg"/>
          <p:cNvPicPr>
            <a:picLocks noChangeAspect="1"/>
          </p:cNvPicPr>
          <p:nvPr/>
        </p:nvPicPr>
        <p:blipFill>
          <a:blip r:embed="rId3"/>
          <a:stretch>
            <a:fillRect/>
          </a:stretch>
        </p:blipFill>
        <p:spPr>
          <a:xfrm>
            <a:off x="457200" y="5715000"/>
            <a:ext cx="8229600" cy="914400"/>
          </a:xfrm>
          <a:prstGeom prst="rect">
            <a:avLst/>
          </a:prstGeom>
          <a:ln>
            <a:solidFill>
              <a:schemeClr val="bg1"/>
            </a:solidFill>
          </a:ln>
        </p:spPr>
      </p:pic>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2057400" y="1524000"/>
            <a:ext cx="4648200" cy="3471672"/>
          </a:xfrm>
          <a:prstGeom prst="ellipseRibbon">
            <a:avLst/>
          </a:prstGeom>
          <a:ln/>
        </p:spPr>
        <p:style>
          <a:lnRef idx="1">
            <a:schemeClr val="dk1"/>
          </a:lnRef>
          <a:fillRef idx="2">
            <a:schemeClr val="dk1"/>
          </a:fillRef>
          <a:effectRef idx="1">
            <a:schemeClr val="dk1"/>
          </a:effectRef>
          <a:fontRef idx="minor">
            <a:schemeClr val="dk1"/>
          </a:fontRef>
        </p:style>
        <p:txBody>
          <a:bodyPr rtlCol="0" anchor="ct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i="0" u="none" strike="noStrike" kern="1200" cap="none" spc="0" normalizeH="0" baseline="0" noProof="0" dirty="0" smtClean="0">
                <a:ln>
                  <a:noFill/>
                </a:ln>
                <a:solidFill>
                  <a:schemeClr val="tx1"/>
                </a:solidFill>
                <a:effectLst/>
                <a:uLnTx/>
                <a:uFillTx/>
                <a:latin typeface="Algerian" pitchFamily="82" charset="0"/>
                <a:cs typeface="Arial" pitchFamily="34" charset="0"/>
              </a:rPr>
              <a:t>THANK YOU</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i="0" u="none" strike="noStrike" kern="1200" cap="none" spc="0" normalizeH="0" baseline="0" noProof="0" dirty="0" smtClean="0">
                <a:ln>
                  <a:noFill/>
                </a:ln>
                <a:solidFill>
                  <a:schemeClr val="tx1"/>
                </a:solidFill>
                <a:effectLst/>
                <a:uLnTx/>
                <a:uFillTx/>
                <a:latin typeface="Algerian" pitchFamily="82" charset="0"/>
                <a:cs typeface="Arial" pitchFamily="34" charset="0"/>
              </a:rPr>
              <a:t>V-CARE</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400" i="0" u="none" strike="noStrike" kern="1200" cap="none" spc="0" normalizeH="0" baseline="0" noProof="0" dirty="0" smtClean="0">
                <a:ln>
                  <a:noFill/>
                </a:ln>
                <a:solidFill>
                  <a:schemeClr val="tx1"/>
                </a:solidFill>
                <a:effectLst/>
                <a:uLnTx/>
                <a:uFillTx/>
                <a:latin typeface="Algerian" pitchFamily="82" charset="0"/>
                <a:cs typeface="Arial" pitchFamily="34" charset="0"/>
              </a:rPr>
              <a:t>FAMILY</a:t>
            </a:r>
            <a:endParaRPr kumimoji="0" lang="en-US" sz="2400" i="0" u="none" strike="noStrike" kern="1200" cap="none" spc="0" normalizeH="0" baseline="0" noProof="0" dirty="0">
              <a:ln>
                <a:noFill/>
              </a:ln>
              <a:solidFill>
                <a:schemeClr val="tx1"/>
              </a:solidFill>
              <a:effectLst/>
              <a:uLnTx/>
              <a:uFillTx/>
              <a:latin typeface="Algerian" pitchFamily="82" charset="0"/>
              <a:cs typeface="Arial" pitchFamily="34" charset="0"/>
            </a:endParaRPr>
          </a:p>
        </p:txBody>
      </p:sp>
      <p:sp>
        <p:nvSpPr>
          <p:cNvPr id="3" name="Title 2"/>
          <p:cNvSpPr txBox="1">
            <a:spLocks/>
          </p:cNvSpPr>
          <p:nvPr/>
        </p:nvSpPr>
        <p:spPr>
          <a:xfrm>
            <a:off x="1600200" y="228600"/>
            <a:ext cx="7086600" cy="9906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lgerian" pitchFamily="82" charset="0"/>
                <a:cs typeface="Arial" pitchFamily="34" charset="0"/>
              </a:rPr>
              <a:t>V-CARE WELFARE ASSOCATION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lgerian" pitchFamily="82" charset="0"/>
                <a:cs typeface="Arial" pitchFamily="34" charset="0"/>
              </a:rPr>
              <a:t>(N.G.O.)</a:t>
            </a:r>
            <a:endPar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endParaRPr>
          </a:p>
        </p:txBody>
      </p:sp>
      <p:pic>
        <p:nvPicPr>
          <p:cNvPr id="4" name="Picture 3" descr="Graphic1.jpg"/>
          <p:cNvPicPr>
            <a:picLocks noChangeAspect="1"/>
          </p:cNvPicPr>
          <p:nvPr/>
        </p:nvPicPr>
        <p:blipFill>
          <a:blip r:embed="rId2"/>
          <a:stretch>
            <a:fillRect/>
          </a:stretch>
        </p:blipFill>
        <p:spPr>
          <a:xfrm>
            <a:off x="381000" y="5638800"/>
            <a:ext cx="8534400" cy="1066800"/>
          </a:xfrm>
          <a:prstGeom prst="rect">
            <a:avLst/>
          </a:prstGeom>
          <a:ln>
            <a:solidFill>
              <a:schemeClr val="bg1"/>
            </a:solidFill>
          </a:ln>
        </p:spPr>
      </p:pic>
      <p:pic>
        <p:nvPicPr>
          <p:cNvPr id="5" name="Picture 4" descr="vcare  logo.jpg"/>
          <p:cNvPicPr>
            <a:picLocks noChangeAspect="1"/>
          </p:cNvPicPr>
          <p:nvPr/>
        </p:nvPicPr>
        <p:blipFill>
          <a:blip r:embed="rId3">
            <a:lum bright="-10000" contrast="10000"/>
          </a:blip>
          <a:srcRect/>
          <a:stretch>
            <a:fillRect/>
          </a:stretch>
        </p:blipFill>
        <p:spPr>
          <a:xfrm>
            <a:off x="457200" y="228600"/>
            <a:ext cx="990600" cy="990600"/>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CARE\Documents\V care registration 1.jpg"/>
          <p:cNvPicPr>
            <a:picLocks noChangeAspect="1" noChangeArrowheads="1"/>
          </p:cNvPicPr>
          <p:nvPr/>
        </p:nvPicPr>
        <p:blipFill>
          <a:blip r:embed="rId2"/>
          <a:srcRect/>
          <a:stretch>
            <a:fillRect/>
          </a:stretch>
        </p:blipFill>
        <p:spPr bwMode="auto">
          <a:xfrm>
            <a:off x="457200" y="1371600"/>
            <a:ext cx="4114800" cy="5105400"/>
          </a:xfrm>
          <a:prstGeom prst="rect">
            <a:avLst/>
          </a:prstGeom>
          <a:noFill/>
          <a:ln>
            <a:solidFill>
              <a:schemeClr val="tx1"/>
            </a:solidFill>
          </a:ln>
        </p:spPr>
      </p:pic>
      <p:sp>
        <p:nvSpPr>
          <p:cNvPr id="5" name="Title 2"/>
          <p:cNvSpPr txBox="1">
            <a:spLocks/>
          </p:cNvSpPr>
          <p:nvPr/>
        </p:nvSpPr>
        <p:spPr>
          <a:xfrm>
            <a:off x="1676400" y="228600"/>
            <a:ext cx="7010400" cy="838200"/>
          </a:xfrm>
          <a:prstGeom prst="rect">
            <a:avLst/>
          </a:prstGeom>
          <a:ln/>
        </p:spPr>
        <p:style>
          <a:lnRef idx="1">
            <a:schemeClr val="dk1"/>
          </a:lnRef>
          <a:fillRef idx="2">
            <a:schemeClr val="dk1"/>
          </a:fillRef>
          <a:effectRef idx="1">
            <a:schemeClr val="dk1"/>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schemeClr val="tx1"/>
                </a:solidFill>
                <a:effectLst/>
                <a:uLnTx/>
                <a:uFillTx/>
                <a:latin typeface="Algerian" pitchFamily="82" charset="0"/>
              </a:rPr>
              <a:t>REGISTRATION CERTIFICATE</a:t>
            </a:r>
            <a:endParaRPr kumimoji="0" lang="en-US" sz="3200" i="0" u="none" strike="noStrike" kern="1200" cap="none" spc="0" normalizeH="0" baseline="0" noProof="0" dirty="0">
              <a:ln>
                <a:noFill/>
              </a:ln>
              <a:solidFill>
                <a:schemeClr val="tx1"/>
              </a:solidFill>
              <a:effectLst/>
              <a:uLnTx/>
              <a:uFillTx/>
              <a:latin typeface="Algerian" pitchFamily="82" charset="0"/>
            </a:endParaRPr>
          </a:p>
        </p:txBody>
      </p:sp>
      <p:pic>
        <p:nvPicPr>
          <p:cNvPr id="6" name="Picture 2" descr="C:\Users\V-CARE\Documents\V care registration.jpg"/>
          <p:cNvPicPr>
            <a:picLocks noChangeAspect="1" noChangeArrowheads="1"/>
          </p:cNvPicPr>
          <p:nvPr/>
        </p:nvPicPr>
        <p:blipFill>
          <a:blip r:embed="rId3"/>
          <a:srcRect/>
          <a:stretch>
            <a:fillRect/>
          </a:stretch>
        </p:blipFill>
        <p:spPr bwMode="auto">
          <a:xfrm>
            <a:off x="4572000" y="1371600"/>
            <a:ext cx="4114800" cy="5105400"/>
          </a:xfrm>
          <a:prstGeom prst="rect">
            <a:avLst/>
          </a:prstGeom>
          <a:noFill/>
          <a:ln>
            <a:solidFill>
              <a:schemeClr val="tx1"/>
            </a:solidFill>
          </a:ln>
        </p:spPr>
      </p:pic>
      <p:sp>
        <p:nvSpPr>
          <p:cNvPr id="7" name="Title 6"/>
          <p:cNvSpPr>
            <a:spLocks noGrp="1"/>
          </p:cNvSpPr>
          <p:nvPr>
            <p:ph type="ctrTitle"/>
          </p:nvPr>
        </p:nvSpPr>
        <p:spPr>
          <a:xfrm>
            <a:off x="228600" y="1371600"/>
            <a:ext cx="8423030" cy="5105400"/>
          </a:xfrm>
        </p:spPr>
        <p:txBody>
          <a:bodyPr/>
          <a:lstStyle/>
          <a:p>
            <a:r>
              <a:rPr lang="en-US" dirty="0" smtClean="0"/>
              <a:t/>
            </a:r>
            <a:br>
              <a:rPr lang="en-US" dirty="0" smtClean="0"/>
            </a:br>
            <a:endParaRPr lang="en-US" dirty="0"/>
          </a:p>
        </p:txBody>
      </p:sp>
      <p:pic>
        <p:nvPicPr>
          <p:cNvPr id="8" name="Picture 7" descr="vcare  logo.jpg"/>
          <p:cNvPicPr>
            <a:picLocks noChangeAspect="1"/>
          </p:cNvPicPr>
          <p:nvPr/>
        </p:nvPicPr>
        <p:blipFill>
          <a:blip r:embed="rId4">
            <a:lum bright="-10000" contrast="10000"/>
          </a:blip>
          <a:srcRect/>
          <a:stretch>
            <a:fillRect/>
          </a:stretch>
        </p:blipFill>
        <p:spPr>
          <a:xfrm>
            <a:off x="457200" y="228601"/>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V-CARE\Documents\vcare 80G.jpg"/>
          <p:cNvPicPr>
            <a:picLocks noChangeAspect="1" noChangeArrowheads="1"/>
          </p:cNvPicPr>
          <p:nvPr/>
        </p:nvPicPr>
        <p:blipFill>
          <a:blip r:embed="rId2"/>
          <a:srcRect/>
          <a:stretch>
            <a:fillRect/>
          </a:stretch>
        </p:blipFill>
        <p:spPr bwMode="auto">
          <a:xfrm>
            <a:off x="457200" y="1371600"/>
            <a:ext cx="4114800" cy="5029200"/>
          </a:xfrm>
          <a:prstGeom prst="rect">
            <a:avLst/>
          </a:prstGeom>
          <a:noFill/>
          <a:ln>
            <a:solidFill>
              <a:schemeClr val="tx1"/>
            </a:solidFill>
          </a:ln>
        </p:spPr>
      </p:pic>
      <p:sp>
        <p:nvSpPr>
          <p:cNvPr id="5" name="Title 2"/>
          <p:cNvSpPr txBox="1">
            <a:spLocks/>
          </p:cNvSpPr>
          <p:nvPr/>
        </p:nvSpPr>
        <p:spPr>
          <a:xfrm>
            <a:off x="1600200" y="274638"/>
            <a:ext cx="7086600" cy="868362"/>
          </a:xfrm>
          <a:prstGeom prst="rect">
            <a:avLst/>
          </a:prstGeom>
          <a:ln/>
        </p:spPr>
        <p:style>
          <a:lnRef idx="1">
            <a:schemeClr val="dk1"/>
          </a:lnRef>
          <a:fillRef idx="2">
            <a:schemeClr val="dk1"/>
          </a:fillRef>
          <a:effectRef idx="1">
            <a:schemeClr val="dk1"/>
          </a:effectRef>
          <a:fontRef idx="minor">
            <a:schemeClr val="dk1"/>
          </a:fontRef>
        </p:style>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Algerian" pitchFamily="82" charset="0"/>
              </a:rPr>
              <a:t>V </a:t>
            </a:r>
            <a:r>
              <a:rPr lang="en-US" sz="2800" dirty="0" smtClean="0">
                <a:solidFill>
                  <a:schemeClr val="tx1"/>
                </a:solidFill>
                <a:latin typeface="Algerian" pitchFamily="82" charset="0"/>
              </a:rPr>
              <a:t>CARE</a:t>
            </a:r>
            <a:r>
              <a:rPr kumimoji="0" lang="en-US" sz="2800" i="0" u="none" strike="noStrike" kern="1200" cap="none" spc="0" normalizeH="0" baseline="0" noProof="0" dirty="0" smtClean="0">
                <a:ln>
                  <a:noFill/>
                </a:ln>
                <a:solidFill>
                  <a:schemeClr val="tx1"/>
                </a:solidFill>
                <a:effectLst/>
                <a:uLnTx/>
                <a:uFillTx/>
                <a:latin typeface="Algerian" pitchFamily="82" charset="0"/>
              </a:rPr>
              <a:t> 80G CERTIFICATE  &amp;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Algerian" pitchFamily="82" charset="0"/>
              </a:rPr>
              <a:t>12 A </a:t>
            </a:r>
            <a:r>
              <a:rPr lang="en-US" sz="2800" dirty="0" smtClean="0">
                <a:solidFill>
                  <a:schemeClr val="tx1"/>
                </a:solidFill>
                <a:latin typeface="Algerian" pitchFamily="82" charset="0"/>
              </a:rPr>
              <a:t>CERTIFICATE</a:t>
            </a:r>
            <a:endParaRPr kumimoji="0" lang="en-US" sz="2800" i="0" u="none" strike="noStrike" kern="1200" cap="none" spc="0" normalizeH="0" baseline="0" noProof="0" dirty="0">
              <a:ln>
                <a:noFill/>
              </a:ln>
              <a:solidFill>
                <a:schemeClr val="tx1"/>
              </a:solidFill>
              <a:effectLst/>
              <a:uLnTx/>
              <a:uFillTx/>
              <a:latin typeface="Algerian" pitchFamily="82" charset="0"/>
            </a:endParaRPr>
          </a:p>
        </p:txBody>
      </p:sp>
      <p:pic>
        <p:nvPicPr>
          <p:cNvPr id="6" name="Picture 2" descr="C:\Users\V-CARE\Documents\v care 12A.jpg"/>
          <p:cNvPicPr>
            <a:picLocks noChangeAspect="1" noChangeArrowheads="1"/>
          </p:cNvPicPr>
          <p:nvPr/>
        </p:nvPicPr>
        <p:blipFill>
          <a:blip r:embed="rId3"/>
          <a:srcRect/>
          <a:stretch>
            <a:fillRect/>
          </a:stretch>
        </p:blipFill>
        <p:spPr bwMode="auto">
          <a:xfrm>
            <a:off x="4572000" y="1371600"/>
            <a:ext cx="4114800" cy="5029200"/>
          </a:xfrm>
          <a:prstGeom prst="rect">
            <a:avLst/>
          </a:prstGeom>
          <a:noFill/>
          <a:ln>
            <a:solidFill>
              <a:schemeClr val="tx1"/>
            </a:solidFill>
          </a:ln>
        </p:spPr>
      </p:pic>
      <p:pic>
        <p:nvPicPr>
          <p:cNvPr id="7" name="Picture 6" descr="vcare  logo.jpg"/>
          <p:cNvPicPr>
            <a:picLocks noChangeAspect="1"/>
          </p:cNvPicPr>
          <p:nvPr/>
        </p:nvPicPr>
        <p:blipFill>
          <a:blip r:embed="rId4">
            <a:lum bright="-10000" contrast="10000"/>
          </a:blip>
          <a:srcRect/>
          <a:stretch>
            <a:fillRect/>
          </a:stretch>
        </p:blipFill>
        <p:spPr>
          <a:xfrm>
            <a:off x="457200" y="304801"/>
            <a:ext cx="914400" cy="773722"/>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04800"/>
            <a:ext cx="7239000" cy="990600"/>
          </a:xfrm>
          <a:ln/>
        </p:spPr>
        <p:style>
          <a:lnRef idx="1">
            <a:schemeClr val="dk1"/>
          </a:lnRef>
          <a:fillRef idx="2">
            <a:schemeClr val="dk1"/>
          </a:fillRef>
          <a:effectRef idx="1">
            <a:schemeClr val="dk1"/>
          </a:effectRef>
          <a:fontRef idx="minor">
            <a:schemeClr val="dk1"/>
          </a:fontRef>
        </p:style>
        <p:txBody>
          <a:bodyPr>
            <a:normAutofit fontScale="90000"/>
            <a:scene3d>
              <a:camera prst="orthographicFront"/>
              <a:lightRig rig="soft" dir="t">
                <a:rot lat="0" lon="0" rev="16800000"/>
              </a:lightRig>
            </a:scene3d>
            <a:sp3d prstMaterial="softEdge">
              <a:bevelT w="38100" h="38100"/>
            </a:sp3d>
          </a:bodyPr>
          <a:lstStyle/>
          <a:p>
            <a:r>
              <a:rPr lang="en-US" sz="2800" b="0" dirty="0" smtClean="0">
                <a:solidFill>
                  <a:schemeClr val="tx1"/>
                </a:solidFill>
                <a:effectLst>
                  <a:outerShdw blurRad="50800" dist="38100" dir="2700000" algn="tl" rotWithShape="0">
                    <a:prstClr val="black">
                      <a:alpha val="40000"/>
                    </a:prstClr>
                  </a:outerShdw>
                </a:effectLst>
                <a:latin typeface="Algerian" pitchFamily="82" charset="0"/>
                <a:cs typeface="Arial" pitchFamily="34" charset="0"/>
              </a:rPr>
              <a:t/>
            </a:r>
            <a:br>
              <a:rPr lang="en-US" sz="2800" b="0" dirty="0" smtClean="0">
                <a:solidFill>
                  <a:schemeClr val="tx1"/>
                </a:solidFill>
                <a:effectLst>
                  <a:outerShdw blurRad="50800" dist="38100" dir="2700000" algn="tl" rotWithShape="0">
                    <a:prstClr val="black">
                      <a:alpha val="40000"/>
                    </a:prstClr>
                  </a:outerShdw>
                </a:effectLst>
                <a:latin typeface="Algerian" pitchFamily="82" charset="0"/>
                <a:cs typeface="Arial" pitchFamily="34" charset="0"/>
              </a:rPr>
            </a:br>
            <a:r>
              <a:rPr lang="en-US" sz="2800" b="0" dirty="0" smtClean="0">
                <a:solidFill>
                  <a:schemeClr val="tx1"/>
                </a:solidFill>
                <a:effectLst>
                  <a:outerShdw blurRad="50800" dist="38100" dir="2700000" algn="tl" rotWithShape="0">
                    <a:prstClr val="black">
                      <a:alpha val="40000"/>
                    </a:prstClr>
                  </a:outerShdw>
                </a:effectLst>
                <a:latin typeface="Algerian" pitchFamily="82" charset="0"/>
                <a:cs typeface="Aharoni" pitchFamily="2" charset="-79"/>
              </a:rPr>
              <a:t> V-CARE WELFARE ASSOCATION (N.G.O.)</a:t>
            </a:r>
            <a:br>
              <a:rPr lang="en-US" sz="2800" b="0" dirty="0" smtClean="0">
                <a:solidFill>
                  <a:schemeClr val="tx1"/>
                </a:solidFill>
                <a:effectLst>
                  <a:outerShdw blurRad="50800" dist="38100" dir="2700000" algn="tl" rotWithShape="0">
                    <a:prstClr val="black">
                      <a:alpha val="40000"/>
                    </a:prstClr>
                  </a:outerShdw>
                </a:effectLst>
                <a:latin typeface="Algerian" pitchFamily="82" charset="0"/>
                <a:cs typeface="Aharoni" pitchFamily="2" charset="-79"/>
              </a:rPr>
            </a:br>
            <a:r>
              <a:rPr lang="en-US" sz="2800" b="0" u="sng" dirty="0" smtClean="0">
                <a:solidFill>
                  <a:schemeClr val="tx1"/>
                </a:solidFill>
                <a:latin typeface="Algerian" pitchFamily="82" charset="0"/>
                <a:cs typeface="Aharoni" pitchFamily="2" charset="-79"/>
              </a:rPr>
              <a:t>TRUSTEES</a:t>
            </a:r>
            <a:r>
              <a:rPr lang="en-US" sz="2800" b="0" dirty="0" smtClean="0">
                <a:solidFill>
                  <a:schemeClr val="tx1"/>
                </a:solidFill>
                <a:latin typeface="Algerian" pitchFamily="82" charset="0"/>
              </a:rPr>
              <a:t/>
            </a:r>
            <a:br>
              <a:rPr lang="en-US" sz="2800" b="0" dirty="0" smtClean="0">
                <a:solidFill>
                  <a:schemeClr val="tx1"/>
                </a:solidFill>
                <a:latin typeface="Algerian" pitchFamily="82" charset="0"/>
              </a:rPr>
            </a:br>
            <a:endParaRPr lang="en-US" sz="2800" b="0" dirty="0">
              <a:solidFill>
                <a:schemeClr val="tx1"/>
              </a:solidFill>
              <a:effectLst>
                <a:outerShdw blurRad="50800" dist="38100" dir="2700000" algn="tl" rotWithShape="0">
                  <a:prstClr val="black">
                    <a:alpha val="40000"/>
                  </a:prstClr>
                </a:outerShdw>
              </a:effectLst>
              <a:latin typeface="Algerian" pitchFamily="82" charset="0"/>
            </a:endParaRPr>
          </a:p>
        </p:txBody>
      </p:sp>
      <p:sp>
        <p:nvSpPr>
          <p:cNvPr id="2" name="Content Placeholder 1"/>
          <p:cNvSpPr>
            <a:spLocks noGrp="1"/>
          </p:cNvSpPr>
          <p:nvPr>
            <p:ph idx="1"/>
          </p:nvPr>
        </p:nvSpPr>
        <p:spPr>
          <a:xfrm>
            <a:off x="304800" y="1524000"/>
            <a:ext cx="8382000" cy="5105400"/>
          </a:xfrm>
          <a:ln/>
        </p:spPr>
        <p:style>
          <a:lnRef idx="1">
            <a:schemeClr val="dk1"/>
          </a:lnRef>
          <a:fillRef idx="2">
            <a:schemeClr val="dk1"/>
          </a:fillRef>
          <a:effectRef idx="1">
            <a:schemeClr val="dk1"/>
          </a:effectRef>
          <a:fontRef idx="minor">
            <a:schemeClr val="dk1"/>
          </a:fontRef>
        </p:style>
        <p:txBody>
          <a:bodyPr>
            <a:normAutofit/>
          </a:bodyPr>
          <a:lstStyle/>
          <a:p>
            <a:pPr algn="ctr">
              <a:buFont typeface="Wingdings" pitchFamily="2" charset="2"/>
              <a:buChar char="§"/>
            </a:pPr>
            <a:endParaRPr lang="en-US" sz="2400" b="1" dirty="0" smtClean="0">
              <a:solidFill>
                <a:schemeClr val="tx1"/>
              </a:solidFill>
            </a:endParaRPr>
          </a:p>
          <a:p>
            <a:pPr algn="ctr">
              <a:buFont typeface="Wingdings" pitchFamily="2" charset="2"/>
              <a:buChar char="§"/>
            </a:pPr>
            <a:r>
              <a:rPr lang="en-US" sz="2400" b="1" dirty="0" smtClean="0">
                <a:solidFill>
                  <a:schemeClr val="tx1"/>
                </a:solidFill>
              </a:rPr>
              <a:t>Mr. Tushar Dilip Rasal- President</a:t>
            </a:r>
          </a:p>
          <a:p>
            <a:pPr algn="ctr">
              <a:buFont typeface="Wingdings" pitchFamily="2" charset="2"/>
              <a:buChar char="§"/>
            </a:pPr>
            <a:r>
              <a:rPr lang="en-US" sz="2400" b="1" dirty="0" smtClean="0">
                <a:solidFill>
                  <a:schemeClr val="tx1"/>
                </a:solidFill>
              </a:rPr>
              <a:t>Mr. Nitin Bhoi- Vice President</a:t>
            </a:r>
          </a:p>
          <a:p>
            <a:pPr algn="ctr">
              <a:buFont typeface="Wingdings" pitchFamily="2" charset="2"/>
              <a:buChar char="§"/>
            </a:pPr>
            <a:r>
              <a:rPr lang="en-US" sz="2400" b="1" dirty="0" smtClean="0">
                <a:solidFill>
                  <a:schemeClr val="tx1"/>
                </a:solidFill>
              </a:rPr>
              <a:t>Mr. Pankaj Tawade- Secretary</a:t>
            </a:r>
          </a:p>
          <a:p>
            <a:pPr algn="ctr">
              <a:buFont typeface="Wingdings" pitchFamily="2" charset="2"/>
              <a:buChar char="§"/>
            </a:pPr>
            <a:r>
              <a:rPr lang="en-US" sz="2400" b="1" dirty="0" smtClean="0">
                <a:solidFill>
                  <a:schemeClr val="tx1"/>
                </a:solidFill>
              </a:rPr>
              <a:t>Mr. Sudarshan Bhoir- Treasurer</a:t>
            </a:r>
          </a:p>
          <a:p>
            <a:pPr algn="ctr">
              <a:buFont typeface="Wingdings" pitchFamily="2" charset="2"/>
              <a:buChar char="§"/>
            </a:pPr>
            <a:r>
              <a:rPr lang="en-US" sz="2400" b="1" dirty="0" smtClean="0">
                <a:solidFill>
                  <a:schemeClr val="tx1"/>
                </a:solidFill>
              </a:rPr>
              <a:t>Mr. Hemal Boricha</a:t>
            </a:r>
          </a:p>
          <a:p>
            <a:pPr algn="ctr">
              <a:buFont typeface="Wingdings" pitchFamily="2" charset="2"/>
              <a:buChar char="§"/>
            </a:pPr>
            <a:r>
              <a:rPr lang="en-US" sz="2400" b="1" dirty="0" smtClean="0">
                <a:solidFill>
                  <a:schemeClr val="tx1"/>
                </a:solidFill>
              </a:rPr>
              <a:t>Mr. Jay Dhuri</a:t>
            </a:r>
          </a:p>
          <a:p>
            <a:pPr algn="ctr">
              <a:buFont typeface="Wingdings" pitchFamily="2" charset="2"/>
              <a:buChar char="§"/>
            </a:pPr>
            <a:r>
              <a:rPr lang="en-US" sz="2400" b="1" dirty="0" smtClean="0">
                <a:solidFill>
                  <a:schemeClr val="tx1"/>
                </a:solidFill>
              </a:rPr>
              <a:t>Mrs. Aarti Rasal</a:t>
            </a:r>
          </a:p>
          <a:p>
            <a:pPr algn="ctr">
              <a:buFont typeface="Wingdings" pitchFamily="2" charset="2"/>
              <a:buChar char="§"/>
            </a:pPr>
            <a:r>
              <a:rPr lang="en-US" sz="2400" b="1" dirty="0" smtClean="0">
                <a:solidFill>
                  <a:schemeClr val="tx1"/>
                </a:solidFill>
              </a:rPr>
              <a:t>Mr. Mangala karandikar- Chief advisor</a:t>
            </a:r>
          </a:p>
          <a:p>
            <a:pPr algn="ctr">
              <a:buFont typeface="Wingdings" pitchFamily="2" charset="2"/>
              <a:buChar char="§"/>
            </a:pPr>
            <a:r>
              <a:rPr lang="en-US" sz="2400" b="1" dirty="0" smtClean="0">
                <a:solidFill>
                  <a:schemeClr val="tx1"/>
                </a:solidFill>
              </a:rPr>
              <a:t>Dr. Jayprakash Ghumatkar- Chief Advisor</a:t>
            </a:r>
          </a:p>
          <a:p>
            <a:pPr algn="ctr">
              <a:buFont typeface="Wingdings" pitchFamily="2" charset="2"/>
              <a:buChar char="§"/>
            </a:pPr>
            <a:endParaRPr lang="en-US" sz="2400" b="1" dirty="0">
              <a:solidFill>
                <a:schemeClr val="tx1"/>
              </a:solidFill>
            </a:endParaRPr>
          </a:p>
        </p:txBody>
      </p:sp>
      <p:pic>
        <p:nvPicPr>
          <p:cNvPr id="6" name="Picture 5" descr="vcare  logo.jpg"/>
          <p:cNvPicPr>
            <a:picLocks noChangeAspect="1"/>
          </p:cNvPicPr>
          <p:nvPr/>
        </p:nvPicPr>
        <p:blipFill>
          <a:blip r:embed="rId2">
            <a:lum bright="-10000" contrast="10000"/>
          </a:blip>
          <a:srcRect/>
          <a:stretch>
            <a:fillRect/>
          </a:stretch>
        </p:blipFill>
        <p:spPr>
          <a:xfrm>
            <a:off x="304800" y="304800"/>
            <a:ext cx="914400" cy="990600"/>
          </a:xfrm>
          <a:prstGeom prst="rect">
            <a:avLst/>
          </a:prstGeom>
          <a:ln>
            <a:solidFill>
              <a:schemeClr val="bg1">
                <a:lumMod val="95000"/>
              </a:schemeClr>
            </a:solidFill>
          </a:ln>
        </p:spPr>
        <p:style>
          <a:lnRef idx="1">
            <a:schemeClr val="accent1"/>
          </a:lnRef>
          <a:fillRef idx="3">
            <a:schemeClr val="accent1"/>
          </a:fillRef>
          <a:effectRef idx="2">
            <a:schemeClr val="accent1"/>
          </a:effectRef>
          <a:fontRef idx="minor">
            <a:schemeClr val="lt1"/>
          </a:fontRef>
        </p:style>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47800" y="228600"/>
            <a:ext cx="7315200" cy="838200"/>
          </a:xfrm>
          <a:ln/>
        </p:spPr>
        <p:style>
          <a:lnRef idx="1">
            <a:schemeClr val="dk1"/>
          </a:lnRef>
          <a:fillRef idx="2">
            <a:schemeClr val="dk1"/>
          </a:fillRef>
          <a:effectRef idx="1">
            <a:schemeClr val="dk1"/>
          </a:effectRef>
          <a:fontRef idx="minor">
            <a:schemeClr val="dk1"/>
          </a:fontRef>
        </p:style>
        <p:txBody>
          <a:bodyPr>
            <a:normAutofit fontScale="90000"/>
          </a:bodyPr>
          <a:lstStyle/>
          <a:p>
            <a:pPr algn="ctr"/>
            <a:r>
              <a:rPr lang="en-US" sz="2800" b="0" dirty="0" smtClean="0">
                <a:solidFill>
                  <a:schemeClr val="tx1"/>
                </a:solidFill>
                <a:effectLst>
                  <a:outerShdw blurRad="50800" dist="38100" dir="2700000" algn="tl" rotWithShape="0">
                    <a:prstClr val="black">
                      <a:alpha val="40000"/>
                    </a:prstClr>
                  </a:outerShdw>
                </a:effectLst>
                <a:latin typeface="Algerian" pitchFamily="82" charset="0"/>
              </a:rPr>
              <a:t>V-CARE WELFARE ASSOCATION</a:t>
            </a:r>
            <a:br>
              <a:rPr lang="en-US" sz="2800" b="0" dirty="0" smtClean="0">
                <a:solidFill>
                  <a:schemeClr val="tx1"/>
                </a:solidFill>
                <a:effectLst>
                  <a:outerShdw blurRad="50800" dist="38100" dir="2700000" algn="tl" rotWithShape="0">
                    <a:prstClr val="black">
                      <a:alpha val="40000"/>
                    </a:prstClr>
                  </a:outerShdw>
                </a:effectLst>
                <a:latin typeface="Algerian" pitchFamily="82" charset="0"/>
              </a:rPr>
            </a:br>
            <a:r>
              <a:rPr lang="en-US" sz="2800" b="0" dirty="0" smtClean="0">
                <a:solidFill>
                  <a:schemeClr val="tx1"/>
                </a:solidFill>
                <a:effectLst>
                  <a:outerShdw blurRad="50800" dist="38100" dir="2700000" algn="tl" rotWithShape="0">
                    <a:prstClr val="black">
                      <a:alpha val="40000"/>
                    </a:prstClr>
                  </a:outerShdw>
                </a:effectLst>
                <a:latin typeface="Algerian" pitchFamily="82" charset="0"/>
              </a:rPr>
              <a:t>(N.G.O)</a:t>
            </a:r>
            <a:endParaRPr lang="en-US" sz="2800" b="0" dirty="0">
              <a:solidFill>
                <a:schemeClr val="tx1"/>
              </a:solidFill>
              <a:effectLst>
                <a:outerShdw blurRad="50800" dist="38100" dir="2700000" algn="tl" rotWithShape="0">
                  <a:prstClr val="black">
                    <a:alpha val="40000"/>
                  </a:prstClr>
                </a:outerShdw>
              </a:effectLst>
              <a:latin typeface="Algerian" pitchFamily="82" charset="0"/>
            </a:endParaRPr>
          </a:p>
        </p:txBody>
      </p:sp>
      <p:sp>
        <p:nvSpPr>
          <p:cNvPr id="6" name="Content Placeholder 1"/>
          <p:cNvSpPr txBox="1">
            <a:spLocks/>
          </p:cNvSpPr>
          <p:nvPr/>
        </p:nvSpPr>
        <p:spPr>
          <a:xfrm>
            <a:off x="304800" y="1219200"/>
            <a:ext cx="8458200" cy="5486400"/>
          </a:xfrm>
          <a:prstGeom prst="rect">
            <a:avLst/>
          </a:prstGeom>
          <a:ln/>
        </p:spPr>
        <p:style>
          <a:lnRef idx="1">
            <a:schemeClr val="dk1"/>
          </a:lnRef>
          <a:fillRef idx="2">
            <a:schemeClr val="dk1"/>
          </a:fillRef>
          <a:effectRef idx="1">
            <a:schemeClr val="dk1"/>
          </a:effectRef>
          <a:fontRef idx="minor">
            <a:schemeClr val="dk1"/>
          </a:fontRef>
        </p:style>
        <p:txBody>
          <a:bodyPr vert="horz">
            <a:normAutofit fontScale="85000" lnSpcReduction="20000"/>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EDUCATION</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SPORTS</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MEDICAL</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DISABLES</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POVERTY</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sz="2400" b="1" i="0" u="none" strike="noStrike" kern="1200" cap="none" spc="0" normalizeH="0" baseline="0" noProof="0" dirty="0" smtClean="0">
              <a:ln>
                <a:noFill/>
              </a:ln>
              <a:solidFill>
                <a:schemeClr val="tx1"/>
              </a:solidFill>
              <a:effectLst/>
              <a:uLnTx/>
              <a:uFillTx/>
              <a:latin typeface="Agency FB" pitchFamily="34" charset="0"/>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Agency FB" pitchFamily="34" charset="0"/>
              </a:rPr>
              <a:t>ENVIRONMENT</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Char char="§"/>
              <a:tabLst/>
              <a:defRPr/>
            </a:pPr>
            <a:endParaRPr kumimoji="0" lang="en-US"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descr="C:\Users\V-CARE\Desktop\IMAGE\imagesCAEMC40N.jpg"/>
          <p:cNvPicPr>
            <a:picLocks noChangeAspect="1" noChangeArrowheads="1"/>
          </p:cNvPicPr>
          <p:nvPr/>
        </p:nvPicPr>
        <p:blipFill>
          <a:blip r:embed="rId2"/>
          <a:srcRect/>
          <a:stretch>
            <a:fillRect/>
          </a:stretch>
        </p:blipFill>
        <p:spPr bwMode="auto">
          <a:xfrm>
            <a:off x="1371600" y="1371600"/>
            <a:ext cx="1981200" cy="1000125"/>
          </a:xfrm>
          <a:prstGeom prst="rect">
            <a:avLst/>
          </a:prstGeom>
          <a:noFill/>
          <a:ln w="28575">
            <a:solidFill>
              <a:schemeClr val="tx1"/>
            </a:solidFill>
          </a:ln>
        </p:spPr>
      </p:pic>
      <p:pic>
        <p:nvPicPr>
          <p:cNvPr id="9" name="Picture 5" descr="C:\Users\V-CARE\Desktop\IMAGE\imagesCANN1L6I.jpg"/>
          <p:cNvPicPr>
            <a:picLocks noChangeAspect="1" noChangeArrowheads="1"/>
          </p:cNvPicPr>
          <p:nvPr/>
        </p:nvPicPr>
        <p:blipFill>
          <a:blip r:embed="rId3"/>
          <a:srcRect/>
          <a:stretch>
            <a:fillRect/>
          </a:stretch>
        </p:blipFill>
        <p:spPr bwMode="auto">
          <a:xfrm>
            <a:off x="6019800" y="5562600"/>
            <a:ext cx="1981200" cy="1000125"/>
          </a:xfrm>
          <a:prstGeom prst="rect">
            <a:avLst/>
          </a:prstGeom>
          <a:noFill/>
          <a:ln w="28575">
            <a:solidFill>
              <a:schemeClr val="tx1"/>
            </a:solidFill>
          </a:ln>
        </p:spPr>
      </p:pic>
      <p:pic>
        <p:nvPicPr>
          <p:cNvPr id="10" name="Picture 6" descr="C:\Users\V-CARE\Desktop\IMAGE\imagesCA10B8XS.jpg"/>
          <p:cNvPicPr>
            <a:picLocks noChangeAspect="1" noChangeArrowheads="1"/>
          </p:cNvPicPr>
          <p:nvPr/>
        </p:nvPicPr>
        <p:blipFill>
          <a:blip r:embed="rId4"/>
          <a:srcRect/>
          <a:stretch>
            <a:fillRect/>
          </a:stretch>
        </p:blipFill>
        <p:spPr bwMode="auto">
          <a:xfrm>
            <a:off x="1371600" y="4800600"/>
            <a:ext cx="1981200" cy="928688"/>
          </a:xfrm>
          <a:prstGeom prst="rect">
            <a:avLst/>
          </a:prstGeom>
          <a:noFill/>
          <a:ln w="28575">
            <a:solidFill>
              <a:schemeClr val="tx1"/>
            </a:solidFill>
          </a:ln>
        </p:spPr>
      </p:pic>
      <p:pic>
        <p:nvPicPr>
          <p:cNvPr id="11" name="Picture 7" descr="C:\Users\V-CARE\Desktop\IMAGE\imagesCAOIVVV4.jpg"/>
          <p:cNvPicPr>
            <a:picLocks noChangeAspect="1" noChangeArrowheads="1"/>
          </p:cNvPicPr>
          <p:nvPr/>
        </p:nvPicPr>
        <p:blipFill>
          <a:blip r:embed="rId5"/>
          <a:srcRect/>
          <a:stretch>
            <a:fillRect/>
          </a:stretch>
        </p:blipFill>
        <p:spPr bwMode="auto">
          <a:xfrm>
            <a:off x="6019800" y="2209800"/>
            <a:ext cx="1981200" cy="928688"/>
          </a:xfrm>
          <a:prstGeom prst="rect">
            <a:avLst/>
          </a:prstGeom>
          <a:noFill/>
          <a:ln w="28575">
            <a:solidFill>
              <a:schemeClr val="tx1"/>
            </a:solidFill>
          </a:ln>
        </p:spPr>
      </p:pic>
      <p:pic>
        <p:nvPicPr>
          <p:cNvPr id="12" name="Picture 9" descr="C:\Users\V-CARE\Desktop\IMAGE\imagesCATYTH7C.jpg"/>
          <p:cNvPicPr>
            <a:picLocks noChangeAspect="1" noChangeArrowheads="1"/>
          </p:cNvPicPr>
          <p:nvPr/>
        </p:nvPicPr>
        <p:blipFill>
          <a:blip r:embed="rId6"/>
          <a:srcRect/>
          <a:stretch>
            <a:fillRect/>
          </a:stretch>
        </p:blipFill>
        <p:spPr bwMode="auto">
          <a:xfrm>
            <a:off x="1371600" y="3048000"/>
            <a:ext cx="1962150" cy="1000125"/>
          </a:xfrm>
          <a:prstGeom prst="rect">
            <a:avLst/>
          </a:prstGeom>
          <a:noFill/>
          <a:ln w="28575">
            <a:solidFill>
              <a:schemeClr val="tx1"/>
            </a:solidFill>
          </a:ln>
        </p:spPr>
      </p:pic>
      <p:pic>
        <p:nvPicPr>
          <p:cNvPr id="13" name="Picture 10" descr="C:\Users\V-CARE\Desktop\IMAGE\imagesCA3TAKNO.jpg"/>
          <p:cNvPicPr>
            <a:picLocks noChangeAspect="1" noChangeArrowheads="1"/>
          </p:cNvPicPr>
          <p:nvPr/>
        </p:nvPicPr>
        <p:blipFill>
          <a:blip r:embed="rId7"/>
          <a:srcRect/>
          <a:stretch>
            <a:fillRect/>
          </a:stretch>
        </p:blipFill>
        <p:spPr bwMode="auto">
          <a:xfrm>
            <a:off x="6019800" y="3810000"/>
            <a:ext cx="1981200" cy="928688"/>
          </a:xfrm>
          <a:prstGeom prst="rect">
            <a:avLst/>
          </a:prstGeom>
          <a:noFill/>
          <a:ln w="28575">
            <a:solidFill>
              <a:schemeClr val="tx1"/>
            </a:solidFill>
          </a:ln>
        </p:spPr>
      </p:pic>
      <p:sp>
        <p:nvSpPr>
          <p:cNvPr id="14" name="Left Arrow 13"/>
          <p:cNvSpPr/>
          <p:nvPr/>
        </p:nvSpPr>
        <p:spPr>
          <a:xfrm>
            <a:off x="3505200" y="5181600"/>
            <a:ext cx="381000" cy="28575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p:cNvSpPr/>
          <p:nvPr/>
        </p:nvSpPr>
        <p:spPr>
          <a:xfrm>
            <a:off x="3505200" y="3352800"/>
            <a:ext cx="381000" cy="28575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15"/>
          <p:cNvSpPr/>
          <p:nvPr/>
        </p:nvSpPr>
        <p:spPr>
          <a:xfrm>
            <a:off x="3429000" y="1600200"/>
            <a:ext cx="381000" cy="28575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410200" y="2362200"/>
            <a:ext cx="381000" cy="2857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86400" y="4191000"/>
            <a:ext cx="381000" cy="2857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5562600" y="6019800"/>
            <a:ext cx="381000" cy="2857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vcare  logo.jpg"/>
          <p:cNvPicPr>
            <a:picLocks noChangeAspect="1"/>
          </p:cNvPicPr>
          <p:nvPr/>
        </p:nvPicPr>
        <p:blipFill>
          <a:blip r:embed="rId8">
            <a:lum bright="-10000" contrast="10000"/>
          </a:blip>
          <a:srcRect/>
          <a:stretch>
            <a:fillRect/>
          </a:stretch>
        </p:blipFill>
        <p:spPr>
          <a:xfrm>
            <a:off x="304800" y="228600"/>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95400"/>
            <a:ext cx="8229600" cy="4114800"/>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chemeClr val="tx1"/>
                </a:solidFill>
                <a:effectLst/>
                <a:uLnTx/>
                <a:uFillTx/>
                <a:latin typeface="+mn-lt"/>
                <a:ea typeface="+mn-ea"/>
                <a:cs typeface="+mn-cs"/>
              </a:rPr>
              <a:t>A strong “giving” culture where Indians donate 2% of their income</a:t>
            </a:r>
            <a:r>
              <a:rPr kumimoji="0" lang="en-US" sz="2000" i="0" u="none" strike="noStrike" kern="1200" cap="none" spc="0" normalizeH="0" noProof="0" dirty="0" smtClean="0">
                <a:ln>
                  <a:noFill/>
                </a:ln>
                <a:solidFill>
                  <a:schemeClr val="tx1"/>
                </a:solidFill>
                <a:effectLst/>
                <a:uLnTx/>
                <a:uFillTx/>
                <a:latin typeface="+mn-lt"/>
                <a:ea typeface="+mn-ea"/>
                <a:cs typeface="+mn-cs"/>
              </a:rPr>
              <a:t> </a:t>
            </a:r>
            <a:r>
              <a:rPr kumimoji="0" lang="en-US" sz="2000" i="0" u="none" strike="noStrike" kern="1200" cap="none" spc="0" normalizeH="0" baseline="0" noProof="0" dirty="0" smtClean="0">
                <a:ln>
                  <a:noFill/>
                </a:ln>
                <a:solidFill>
                  <a:schemeClr val="tx1"/>
                </a:solidFill>
                <a:effectLst/>
                <a:uLnTx/>
                <a:uFillTx/>
                <a:latin typeface="+mn-lt"/>
                <a:ea typeface="+mn-ea"/>
                <a:cs typeface="+mn-cs"/>
              </a:rPr>
              <a:t>every year to give the poor a chance. A happy, health</a:t>
            </a:r>
            <a:r>
              <a:rPr kumimoji="0" lang="en-US" sz="2000" i="0" u="none" strike="noStrike" kern="1200" cap="none" spc="0" normalizeH="0" noProof="0" dirty="0" smtClean="0">
                <a:ln>
                  <a:noFill/>
                </a:ln>
                <a:solidFill>
                  <a:schemeClr val="tx1"/>
                </a:solidFill>
                <a:effectLst/>
                <a:uLnTx/>
                <a:uFillTx/>
                <a:latin typeface="+mn-lt"/>
                <a:ea typeface="+mn-ea"/>
                <a:cs typeface="+mn-cs"/>
              </a:rPr>
              <a:t> </a:t>
            </a:r>
            <a:r>
              <a:rPr kumimoji="0" lang="en-US" sz="2000" i="0" u="none" strike="noStrike" kern="1200" cap="none" spc="0" normalizeH="0" baseline="0" noProof="0" dirty="0" smtClean="0">
                <a:ln>
                  <a:noFill/>
                </a:ln>
                <a:solidFill>
                  <a:schemeClr val="tx1"/>
                </a:solidFill>
                <a:effectLst/>
                <a:uLnTx/>
                <a:uFillTx/>
                <a:latin typeface="+mn-lt"/>
                <a:ea typeface="+mn-ea"/>
                <a:cs typeface="+mn-cs"/>
              </a:rPr>
              <a:t>and creative child whose rights are protected and honoured in a society that is built on respect for dignity, justice and equity for all. A vibrant “philanthropy market place” to ensure that the most efficient and effective nonprofits get access to the</a:t>
            </a:r>
            <a:r>
              <a:rPr kumimoji="0" lang="en-US" sz="2000" i="0" u="none" strike="noStrike" kern="1200" cap="none" spc="0" normalizeH="0" noProof="0" dirty="0" smtClean="0">
                <a:ln>
                  <a:noFill/>
                </a:ln>
                <a:solidFill>
                  <a:schemeClr val="tx1"/>
                </a:solidFill>
                <a:effectLst/>
                <a:uLnTx/>
                <a:uFillTx/>
                <a:latin typeface="+mn-lt"/>
                <a:ea typeface="+mn-ea"/>
                <a:cs typeface="+mn-cs"/>
              </a:rPr>
              <a:t> </a:t>
            </a:r>
            <a:r>
              <a:rPr kumimoji="0" lang="en-US" sz="2000" i="0" u="none" strike="noStrike" kern="1200" cap="none" spc="0" normalizeH="0" baseline="0" noProof="0" dirty="0" smtClean="0">
                <a:ln>
                  <a:noFill/>
                </a:ln>
                <a:solidFill>
                  <a:schemeClr val="tx1"/>
                </a:solidFill>
                <a:effectLst/>
                <a:uLnTx/>
                <a:uFillTx/>
                <a:latin typeface="+mn-lt"/>
                <a:ea typeface="+mn-ea"/>
                <a:cs typeface="+mn-cs"/>
              </a:rPr>
              <a:t>most resources.</a:t>
            </a:r>
            <a:endParaRPr kumimoji="0" lang="en-US" sz="200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txBox="1">
            <a:spLocks/>
          </p:cNvSpPr>
          <p:nvPr/>
        </p:nvSpPr>
        <p:spPr>
          <a:xfrm>
            <a:off x="1600200" y="228600"/>
            <a:ext cx="7086600" cy="838200"/>
          </a:xfrm>
          <a:prstGeom prst="rect">
            <a:avLst/>
          </a:prstGeom>
          <a:ln/>
        </p:spPr>
        <p:style>
          <a:lnRef idx="1">
            <a:schemeClr val="dk1"/>
          </a:lnRef>
          <a:fillRef idx="2">
            <a:schemeClr val="dk1"/>
          </a:fillRef>
          <a:effectRef idx="1">
            <a:schemeClr val="dk1"/>
          </a:effectRef>
          <a:fontRef idx="minor">
            <a:schemeClr val="dk1"/>
          </a:fontRef>
        </p:style>
        <p:txBody>
          <a:bodyPr>
            <a:normAutofit fontScale="97500"/>
          </a:bodyPr>
          <a:lstStyle/>
          <a:p>
            <a:pPr algn="ctr"/>
            <a:r>
              <a:rPr lang="en-US" sz="4400" dirty="0" smtClean="0">
                <a:solidFill>
                  <a:schemeClr val="tx1"/>
                </a:solidFill>
                <a:latin typeface="Algerian" pitchFamily="82" charset="0"/>
              </a:rPr>
              <a:t>VISION</a:t>
            </a:r>
            <a:endParaRPr lang="en-US" sz="4400" dirty="0">
              <a:solidFill>
                <a:schemeClr val="tx1"/>
              </a:solidFill>
              <a:latin typeface="Algerian" pitchFamily="82" charset="0"/>
            </a:endParaRPr>
          </a:p>
        </p:txBody>
      </p:sp>
      <p:pic>
        <p:nvPicPr>
          <p:cNvPr id="4" name="Picture 3" descr="Graphic1.jpg"/>
          <p:cNvPicPr>
            <a:picLocks noChangeAspect="1"/>
          </p:cNvPicPr>
          <p:nvPr/>
        </p:nvPicPr>
        <p:blipFill>
          <a:blip r:embed="rId2"/>
          <a:stretch>
            <a:fillRect/>
          </a:stretch>
        </p:blipFill>
        <p:spPr>
          <a:xfrm>
            <a:off x="457200" y="5638800"/>
            <a:ext cx="8229600" cy="1066800"/>
          </a:xfrm>
          <a:prstGeom prst="rect">
            <a:avLst/>
          </a:prstGeom>
          <a:ln>
            <a:solidFill>
              <a:schemeClr val="accent1">
                <a:lumMod val="50000"/>
              </a:schemeClr>
            </a:solidFill>
          </a:ln>
        </p:spPr>
      </p:pic>
      <p:pic>
        <p:nvPicPr>
          <p:cNvPr id="5" name="Picture 4" descr="vcare  logo.jpg"/>
          <p:cNvPicPr>
            <a:picLocks noChangeAspect="1"/>
          </p:cNvPicPr>
          <p:nvPr/>
        </p:nvPicPr>
        <p:blipFill>
          <a:blip r:embed="rId3">
            <a:lum bright="-10000" contrast="10000"/>
          </a:blip>
          <a:srcRect/>
          <a:stretch>
            <a:fillRect/>
          </a:stretch>
        </p:blipFill>
        <p:spPr>
          <a:xfrm>
            <a:off x="457200" y="228601"/>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00200" y="228600"/>
            <a:ext cx="7086600" cy="838200"/>
          </a:xfrm>
          <a:prstGeom prst="rect">
            <a:avLst/>
          </a:prstGeom>
          <a:ln/>
        </p:spPr>
        <p:style>
          <a:lnRef idx="1">
            <a:schemeClr val="dk1"/>
          </a:lnRef>
          <a:fillRef idx="2">
            <a:schemeClr val="dk1"/>
          </a:fillRef>
          <a:effectRef idx="1">
            <a:schemeClr val="dk1"/>
          </a:effectRef>
          <a:fontRef idx="minor">
            <a:schemeClr val="dk1"/>
          </a:fontRef>
        </p:style>
        <p:txBody>
          <a:bodyPr>
            <a:normAutofit fontScale="97500"/>
          </a:bodyPr>
          <a:lstStyle/>
          <a:p>
            <a:pPr marL="365760" lvl="0" indent="-256032" algn="ctr">
              <a:spcBef>
                <a:spcPts val="400"/>
              </a:spcBef>
              <a:buClr>
                <a:schemeClr val="accent1"/>
              </a:buClr>
              <a:buSzPct val="68000"/>
              <a:defRPr/>
            </a:pPr>
            <a:r>
              <a:rPr lang="en-US" sz="3600" dirty="0" smtClean="0">
                <a:solidFill>
                  <a:schemeClr val="tx1"/>
                </a:solidFill>
                <a:latin typeface="Algerian" pitchFamily="82" charset="0"/>
              </a:rPr>
              <a:t>MISSION</a:t>
            </a:r>
          </a:p>
        </p:txBody>
      </p:sp>
      <p:sp>
        <p:nvSpPr>
          <p:cNvPr id="3" name="Content Placeholder 1"/>
          <p:cNvSpPr txBox="1">
            <a:spLocks/>
          </p:cNvSpPr>
          <p:nvPr/>
        </p:nvSpPr>
        <p:spPr>
          <a:xfrm>
            <a:off x="457200" y="1295400"/>
            <a:ext cx="8229600" cy="4038600"/>
          </a:xfrm>
          <a:prstGeom prst="rect">
            <a:avLst/>
          </a:prstGeom>
          <a:ln/>
        </p:spPr>
        <p:style>
          <a:lnRef idx="1">
            <a:schemeClr val="dk1"/>
          </a:lnRef>
          <a:fillRef idx="2">
            <a:schemeClr val="dk1"/>
          </a:fillRef>
          <a:effectRef idx="1">
            <a:schemeClr val="dk1"/>
          </a:effectRef>
          <a:fontRef idx="minor">
            <a:schemeClr val="dk1"/>
          </a:fontRef>
        </p:style>
        <p:txBody>
          <a:bodyPr>
            <a:no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 enable people to take responsibility for the situation of the </a:t>
            </a: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deprived human being and so motivate them to seek resolution</a:t>
            </a:r>
            <a:r>
              <a:rPr kumimoji="0" lang="en-US" b="0" i="0" u="none" strike="noStrike" kern="1200" cap="none" spc="0" normalizeH="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Through individual and collective action thereby enabling children to realise their full potential for action and change. To enable people’s Collectives and movements encompassing diverse segment, to pledge their particular strengths, working in partnership to secure, protect</a:t>
            </a:r>
            <a:r>
              <a:rPr kumimoji="0" lang="en-US" b="0" i="0" u="none" strike="noStrike" kern="1200" cap="none" spc="0" normalizeH="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and honour the rights of India’s children.  </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Graphic1.jpg"/>
          <p:cNvPicPr>
            <a:picLocks noChangeAspect="1"/>
          </p:cNvPicPr>
          <p:nvPr/>
        </p:nvPicPr>
        <p:blipFill>
          <a:blip r:embed="rId2"/>
          <a:stretch>
            <a:fillRect/>
          </a:stretch>
        </p:blipFill>
        <p:spPr>
          <a:xfrm>
            <a:off x="457200" y="5562600"/>
            <a:ext cx="8229600" cy="1066800"/>
          </a:xfrm>
          <a:prstGeom prst="rect">
            <a:avLst/>
          </a:prstGeom>
          <a:ln>
            <a:solidFill>
              <a:schemeClr val="accent1">
                <a:lumMod val="50000"/>
              </a:schemeClr>
            </a:solidFill>
          </a:ln>
        </p:spPr>
      </p:pic>
      <p:pic>
        <p:nvPicPr>
          <p:cNvPr id="5" name="Picture 4" descr="vcare  logo.jpg"/>
          <p:cNvPicPr>
            <a:picLocks noChangeAspect="1"/>
          </p:cNvPicPr>
          <p:nvPr/>
        </p:nvPicPr>
        <p:blipFill>
          <a:blip r:embed="rId3">
            <a:lum bright="-10000" contrast="10000"/>
          </a:blip>
          <a:srcRect/>
          <a:stretch>
            <a:fillRect/>
          </a:stretch>
        </p:blipFill>
        <p:spPr>
          <a:xfrm>
            <a:off x="457200" y="228601"/>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600200" y="228600"/>
            <a:ext cx="7086600" cy="838200"/>
          </a:xfrm>
          <a:ln/>
        </p:spPr>
        <p:style>
          <a:lnRef idx="1">
            <a:schemeClr val="dk1"/>
          </a:lnRef>
          <a:fillRef idx="2">
            <a:schemeClr val="dk1"/>
          </a:fillRef>
          <a:effectRef idx="1">
            <a:schemeClr val="dk1"/>
          </a:effectRef>
          <a:fontRef idx="minor">
            <a:schemeClr val="dk1"/>
          </a:fontRef>
        </p:style>
        <p:txBody>
          <a:bodyPr>
            <a:normAutofit/>
          </a:bodyPr>
          <a:lstStyle/>
          <a:p>
            <a:pPr algn="ctr"/>
            <a:r>
              <a:rPr lang="en-US" sz="2400" b="0" dirty="0" smtClean="0">
                <a:solidFill>
                  <a:schemeClr val="tx1"/>
                </a:solidFill>
                <a:latin typeface="Algerian" pitchFamily="82" charset="0"/>
              </a:rPr>
              <a:t>OUE BELIFES AND APPROACHES</a:t>
            </a:r>
            <a:endParaRPr lang="en-US" sz="2400" b="0" dirty="0">
              <a:solidFill>
                <a:schemeClr val="tx1"/>
              </a:solidFill>
              <a:latin typeface="Algerian" pitchFamily="82" charset="0"/>
            </a:endParaRPr>
          </a:p>
        </p:txBody>
      </p:sp>
      <p:sp>
        <p:nvSpPr>
          <p:cNvPr id="4" name="Content Placeholder 1"/>
          <p:cNvSpPr>
            <a:spLocks noGrp="1"/>
          </p:cNvSpPr>
          <p:nvPr>
            <p:ph idx="1"/>
          </p:nvPr>
        </p:nvSpPr>
        <p:spPr>
          <a:xfrm>
            <a:off x="457200" y="1295400"/>
            <a:ext cx="8229600" cy="5410200"/>
          </a:xfrm>
          <a:ln/>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ctr">
              <a:buNone/>
            </a:pPr>
            <a:endParaRPr lang="en-US" sz="2000" b="1" dirty="0" smtClean="0">
              <a:solidFill>
                <a:schemeClr val="tx1"/>
              </a:solidFill>
            </a:endParaRPr>
          </a:p>
          <a:p>
            <a:pPr>
              <a:buNone/>
            </a:pPr>
            <a:r>
              <a:rPr lang="en-US" sz="1400" b="1" dirty="0" smtClean="0">
                <a:solidFill>
                  <a:schemeClr val="tx1"/>
                </a:solidFill>
              </a:rPr>
              <a:t>SACRIFICE :-</a:t>
            </a:r>
            <a:r>
              <a:rPr lang="en-US" sz="1400" dirty="0" smtClean="0">
                <a:solidFill>
                  <a:schemeClr val="tx1"/>
                </a:solidFill>
              </a:rPr>
              <a:t> we believe that every individual must ‘give till it hurts’, demonstrating</a:t>
            </a:r>
          </a:p>
          <a:p>
            <a:pPr>
              <a:buNone/>
            </a:pPr>
            <a:r>
              <a:rPr lang="en-US" sz="1400" dirty="0" smtClean="0">
                <a:solidFill>
                  <a:schemeClr val="tx1"/>
                </a:solidFill>
              </a:rPr>
              <a:t> the willingness to share one’s fortunes with those less privileged.</a:t>
            </a:r>
          </a:p>
          <a:p>
            <a:pPr>
              <a:buNone/>
            </a:pPr>
            <a:endParaRPr lang="en-US" sz="1400" dirty="0" smtClean="0">
              <a:solidFill>
                <a:schemeClr val="tx1"/>
              </a:solidFill>
            </a:endParaRPr>
          </a:p>
          <a:p>
            <a:pPr>
              <a:buNone/>
            </a:pPr>
            <a:r>
              <a:rPr lang="en-US" sz="1400" b="1" dirty="0" smtClean="0">
                <a:solidFill>
                  <a:schemeClr val="tx1"/>
                </a:solidFill>
              </a:rPr>
              <a:t>DESERVE OUR NEEDS :- </a:t>
            </a:r>
            <a:r>
              <a:rPr lang="en-US" sz="1400" dirty="0" smtClean="0">
                <a:solidFill>
                  <a:schemeClr val="tx1"/>
                </a:solidFill>
              </a:rPr>
              <a:t>we believe that we need to earn our keep, rather than </a:t>
            </a:r>
          </a:p>
          <a:p>
            <a:pPr>
              <a:buNone/>
            </a:pPr>
            <a:r>
              <a:rPr lang="en-US" sz="1400" dirty="0" smtClean="0">
                <a:solidFill>
                  <a:schemeClr val="tx1"/>
                </a:solidFill>
              </a:rPr>
              <a:t> assume it is as a right. We need to give first and then ask in return.</a:t>
            </a:r>
          </a:p>
          <a:p>
            <a:pPr>
              <a:buNone/>
            </a:pPr>
            <a:endParaRPr lang="en-US" sz="1400" dirty="0" smtClean="0">
              <a:solidFill>
                <a:schemeClr val="tx1"/>
              </a:solidFill>
            </a:endParaRPr>
          </a:p>
          <a:p>
            <a:pPr>
              <a:buNone/>
            </a:pPr>
            <a:r>
              <a:rPr lang="en-US" sz="1400" b="1" dirty="0" smtClean="0">
                <a:solidFill>
                  <a:schemeClr val="tx1"/>
                </a:solidFill>
              </a:rPr>
              <a:t>ADDING VALUE :- </a:t>
            </a:r>
            <a:r>
              <a:rPr lang="en-US" sz="1400" dirty="0" smtClean="0">
                <a:solidFill>
                  <a:schemeClr val="tx1"/>
                </a:solidFill>
              </a:rPr>
              <a:t>we believe that we add value only when we do something that</a:t>
            </a:r>
          </a:p>
          <a:p>
            <a:pPr>
              <a:buNone/>
            </a:pPr>
            <a:r>
              <a:rPr lang="en-US" sz="1400" dirty="0" smtClean="0">
                <a:solidFill>
                  <a:schemeClr val="tx1"/>
                </a:solidFill>
              </a:rPr>
              <a:t>no one else is currently doing, or when we do it in a better way.</a:t>
            </a:r>
          </a:p>
          <a:p>
            <a:pPr>
              <a:buNone/>
            </a:pPr>
            <a:endParaRPr lang="en-US" sz="1400" b="1" dirty="0" smtClean="0">
              <a:solidFill>
                <a:schemeClr val="tx1"/>
              </a:solidFill>
            </a:endParaRPr>
          </a:p>
          <a:p>
            <a:pPr>
              <a:buNone/>
            </a:pPr>
            <a:r>
              <a:rPr lang="en-US" sz="1400" b="1" dirty="0" smtClean="0">
                <a:solidFill>
                  <a:schemeClr val="tx1"/>
                </a:solidFill>
              </a:rPr>
              <a:t>PASSION :-</a:t>
            </a:r>
            <a:r>
              <a:rPr lang="en-US" sz="1400" dirty="0" smtClean="0">
                <a:solidFill>
                  <a:schemeClr val="tx1"/>
                </a:solidFill>
              </a:rPr>
              <a:t> v-care believes that working with a ‘burning desire’ to make a</a:t>
            </a:r>
          </a:p>
          <a:p>
            <a:pPr>
              <a:buNone/>
            </a:pPr>
            <a:r>
              <a:rPr lang="en-US" sz="1400" dirty="0" smtClean="0">
                <a:solidFill>
                  <a:schemeClr val="tx1"/>
                </a:solidFill>
              </a:rPr>
              <a:t>difference, is the greatest motivator to do something meaningful.</a:t>
            </a:r>
          </a:p>
          <a:p>
            <a:pPr>
              <a:buNone/>
            </a:pPr>
            <a:endParaRPr lang="en-US" sz="1400" b="1" dirty="0" smtClean="0">
              <a:solidFill>
                <a:schemeClr val="tx1"/>
              </a:solidFill>
            </a:endParaRPr>
          </a:p>
          <a:p>
            <a:pPr>
              <a:buNone/>
            </a:pPr>
            <a:r>
              <a:rPr lang="en-US" sz="1400" b="1" dirty="0" smtClean="0">
                <a:solidFill>
                  <a:schemeClr val="tx1"/>
                </a:solidFill>
              </a:rPr>
              <a:t>FIRST PRINCIPLES APPROACH :-</a:t>
            </a:r>
            <a:r>
              <a:rPr lang="en-US" sz="1400" dirty="0" smtClean="0">
                <a:solidFill>
                  <a:schemeClr val="tx1"/>
                </a:solidFill>
              </a:rPr>
              <a:t>v-care believes that we must do things </a:t>
            </a:r>
          </a:p>
          <a:p>
            <a:pPr>
              <a:buNone/>
            </a:pPr>
            <a:r>
              <a:rPr lang="en-US" sz="1400" dirty="0" smtClean="0">
                <a:solidFill>
                  <a:schemeClr val="tx1"/>
                </a:solidFill>
              </a:rPr>
              <a:t>because they make sense to do, and not simply because that is how everyone else does </a:t>
            </a:r>
          </a:p>
          <a:p>
            <a:pPr>
              <a:buNone/>
            </a:pPr>
            <a:r>
              <a:rPr lang="en-US" sz="1400" dirty="0" smtClean="0">
                <a:solidFill>
                  <a:schemeClr val="tx1"/>
                </a:solidFill>
              </a:rPr>
              <a:t>it. Blind faith is the enemy of all innovation.</a:t>
            </a:r>
          </a:p>
          <a:p>
            <a:pPr>
              <a:buNone/>
            </a:pPr>
            <a:endParaRPr lang="en-US" sz="1400" b="1" dirty="0" smtClean="0">
              <a:solidFill>
                <a:schemeClr val="tx1"/>
              </a:solidFill>
            </a:endParaRPr>
          </a:p>
          <a:p>
            <a:pPr>
              <a:buNone/>
            </a:pPr>
            <a:r>
              <a:rPr lang="en-US" sz="1400" b="1" dirty="0" smtClean="0">
                <a:solidFill>
                  <a:schemeClr val="tx1"/>
                </a:solidFill>
              </a:rPr>
              <a:t>FOCUS ON THE POOREST :- </a:t>
            </a:r>
            <a:r>
              <a:rPr lang="en-US" sz="1400" dirty="0" smtClean="0">
                <a:solidFill>
                  <a:schemeClr val="tx1"/>
                </a:solidFill>
              </a:rPr>
              <a:t>all that v-care does is directed towards improving the</a:t>
            </a:r>
          </a:p>
          <a:p>
            <a:pPr>
              <a:buNone/>
            </a:pPr>
            <a:r>
              <a:rPr lang="en-US" sz="1400" dirty="0" smtClean="0">
                <a:solidFill>
                  <a:schemeClr val="tx1"/>
                </a:solidFill>
              </a:rPr>
              <a:t>lives of</a:t>
            </a:r>
            <a:r>
              <a:rPr lang="en-US" sz="1400" b="1" dirty="0" smtClean="0">
                <a:solidFill>
                  <a:schemeClr val="tx1"/>
                </a:solidFill>
              </a:rPr>
              <a:t> </a:t>
            </a:r>
            <a:r>
              <a:rPr lang="en-US" sz="1400" dirty="0" smtClean="0">
                <a:solidFill>
                  <a:schemeClr val="tx1"/>
                </a:solidFill>
              </a:rPr>
              <a:t>our ‘real customer’ – the poorest of the poor.</a:t>
            </a:r>
          </a:p>
          <a:p>
            <a:pPr>
              <a:buNone/>
            </a:pPr>
            <a:endParaRPr lang="en-US" sz="1400" b="1" dirty="0" smtClean="0">
              <a:solidFill>
                <a:schemeClr val="tx1"/>
              </a:solidFill>
            </a:endParaRPr>
          </a:p>
          <a:p>
            <a:pPr>
              <a:buNone/>
            </a:pPr>
            <a:r>
              <a:rPr lang="en-US" sz="1400" b="1" dirty="0" smtClean="0">
                <a:solidFill>
                  <a:schemeClr val="tx1"/>
                </a:solidFill>
              </a:rPr>
              <a:t>TRANSPARENCY AND ACCOUNTABILITY :- </a:t>
            </a:r>
            <a:r>
              <a:rPr lang="en-US" sz="1400" dirty="0" smtClean="0">
                <a:solidFill>
                  <a:schemeClr val="tx1"/>
                </a:solidFill>
              </a:rPr>
              <a:t>as ‘trustees’ of tax payer </a:t>
            </a:r>
          </a:p>
          <a:p>
            <a:pPr>
              <a:buNone/>
            </a:pPr>
            <a:r>
              <a:rPr lang="en-US" sz="1400" dirty="0" smtClean="0">
                <a:solidFill>
                  <a:schemeClr val="tx1"/>
                </a:solidFill>
              </a:rPr>
              <a:t>resources, we    believe in being proactively accountable and transparent in that we do</a:t>
            </a:r>
          </a:p>
          <a:p>
            <a:pPr>
              <a:buNone/>
            </a:pPr>
            <a:r>
              <a:rPr lang="en-US" sz="1400" dirty="0" smtClean="0">
                <a:solidFill>
                  <a:schemeClr val="tx1"/>
                </a:solidFill>
              </a:rPr>
              <a:t>and to all  our stakeholders. </a:t>
            </a:r>
          </a:p>
          <a:p>
            <a:pPr>
              <a:buNone/>
            </a:pPr>
            <a:endParaRPr lang="en-US" sz="1600" dirty="0" smtClean="0">
              <a:solidFill>
                <a:schemeClr val="tx1"/>
              </a:solidFill>
            </a:endParaRPr>
          </a:p>
          <a:p>
            <a:pPr>
              <a:buNone/>
            </a:pPr>
            <a:endParaRPr lang="en-US" sz="1600" dirty="0" smtClean="0">
              <a:solidFill>
                <a:schemeClr val="tx1"/>
              </a:solidFill>
            </a:endParaRPr>
          </a:p>
          <a:p>
            <a:pPr>
              <a:buNone/>
            </a:pPr>
            <a:endParaRPr lang="en-US" sz="1600" dirty="0">
              <a:solidFill>
                <a:schemeClr val="tx1"/>
              </a:solidFill>
            </a:endParaRPr>
          </a:p>
        </p:txBody>
      </p:sp>
      <p:pic>
        <p:nvPicPr>
          <p:cNvPr id="5" name="Picture 4" descr="vcare  logo.jpg"/>
          <p:cNvPicPr>
            <a:picLocks noChangeAspect="1"/>
          </p:cNvPicPr>
          <p:nvPr/>
        </p:nvPicPr>
        <p:blipFill>
          <a:blip r:embed="rId2">
            <a:lum bright="-10000" contrast="10000"/>
          </a:blip>
          <a:srcRect/>
          <a:stretch>
            <a:fillRect/>
          </a:stretch>
        </p:blipFill>
        <p:spPr>
          <a:xfrm>
            <a:off x="457200" y="228601"/>
            <a:ext cx="990600" cy="8381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1143000"/>
            <a:ext cx="8229600" cy="5410200"/>
          </a:xfrm>
          <a:prstGeom prst="rect">
            <a:avLst/>
          </a:prstGeom>
          <a:ln/>
        </p:spPr>
        <p:style>
          <a:lnRef idx="1">
            <a:schemeClr val="dk1"/>
          </a:lnRef>
          <a:fillRef idx="2">
            <a:schemeClr val="dk1"/>
          </a:fillRef>
          <a:effectRef idx="1">
            <a:schemeClr val="dk1"/>
          </a:effectRef>
          <a:fontRef idx="minor">
            <a:schemeClr val="dk1"/>
          </a:fontRef>
        </p:style>
        <p:txBody>
          <a:bodyPr>
            <a:normAutofit fontScale="85000" lnSpcReduction="20000"/>
          </a:bodyPr>
          <a:lstStyle/>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EDUCATION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we are providing free seminars on sex education, basic</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computer and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IT education, free beautician courses for women and</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tutions for those who cant afford</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heavy tution fees during academic education process.</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POVERTY</a:t>
            </a:r>
            <a:r>
              <a:rPr kumimoji="0" lang="en-US" sz="1600" b="1" i="0" u="none" strike="noStrike" kern="1200" cap="none" spc="0" normalizeH="0" noProof="0" dirty="0" smtClean="0">
                <a:ln>
                  <a:noFill/>
                </a:ln>
                <a:solidFill>
                  <a:schemeClr val="tx1"/>
                </a:solidFill>
                <a:effectLst/>
                <a:uLnTx/>
                <a:uFillTx/>
                <a:latin typeface="+mn-lt"/>
                <a:ea typeface="+mn-ea"/>
                <a:cs typeface="+mn-cs"/>
              </a:rPr>
              <a:t> :-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we are trying to change to view of poor people to look after</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their life and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help them to develop their personal skills in various</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commercial sector and to get</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good approurtinity in job or to run their own small scale business.</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ENVIRONMENT :-</a:t>
            </a:r>
            <a:r>
              <a:rPr kumimoji="0" lang="en-US" sz="1600" b="1"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we are into plantation of various types of trees and preventing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them from being cutting to maintain ecological balance and increasing global</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warming.</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 MEDICAL SECTOR :-</a:t>
            </a:r>
            <a:r>
              <a:rPr kumimoji="0" lang="en-US" sz="1600" b="1"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we are helping mankind with support if local government authority</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to run camps on polio, all kind of vaccionation, total health checkup</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and blood</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donation camps. Beside this we had started charitable hospital at naupada thane,</a:t>
            </a:r>
          </a:p>
          <a:p>
            <a:pPr algn="just">
              <a:buNone/>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maharashtra to help needy people.</a:t>
            </a:r>
            <a:r>
              <a:rPr lang="en-US" sz="1600" b="1" dirty="0" smtClean="0">
                <a:solidFill>
                  <a:schemeClr val="tx1"/>
                </a:solidFill>
              </a:rPr>
              <a:t> </a:t>
            </a:r>
          </a:p>
          <a:p>
            <a:pPr algn="just">
              <a:buNone/>
            </a:pPr>
            <a:endParaRPr lang="en-US" sz="1600" b="1" dirty="0" smtClean="0">
              <a:solidFill>
                <a:schemeClr val="tx1"/>
              </a:solidFill>
            </a:endParaRPr>
          </a:p>
          <a:p>
            <a:pPr algn="just">
              <a:buNone/>
            </a:pPr>
            <a:endParaRPr lang="en-US" sz="1600" b="1" dirty="0" smtClean="0">
              <a:solidFill>
                <a:schemeClr val="tx1"/>
              </a:solidFill>
            </a:endParaRPr>
          </a:p>
          <a:p>
            <a:pPr algn="just">
              <a:buNone/>
            </a:pPr>
            <a:r>
              <a:rPr lang="en-US" sz="1600" b="1" dirty="0" smtClean="0">
                <a:solidFill>
                  <a:schemeClr val="tx1"/>
                </a:solidFill>
              </a:rPr>
              <a:t>   SPORT :-</a:t>
            </a:r>
            <a:r>
              <a:rPr lang="en-US" sz="1600" dirty="0" smtClean="0">
                <a:solidFill>
                  <a:schemeClr val="tx1"/>
                </a:solidFill>
              </a:rPr>
              <a:t> we want to provide good platform for sports and sport person support sportsmen to </a:t>
            </a:r>
          </a:p>
          <a:p>
            <a:pPr algn="just">
              <a:buNone/>
            </a:pPr>
            <a:r>
              <a:rPr lang="en-US" sz="1600" dirty="0" smtClean="0">
                <a:solidFill>
                  <a:schemeClr val="tx1"/>
                </a:solidFill>
              </a:rPr>
              <a:t>   achieve his/her goal in their sport carrier promoting sport is also our mission.</a:t>
            </a:r>
          </a:p>
          <a:p>
            <a:pPr algn="just">
              <a:buNone/>
            </a:pPr>
            <a:r>
              <a:rPr lang="en-US" sz="1600" dirty="0" smtClean="0">
                <a:solidFill>
                  <a:schemeClr val="tx1"/>
                </a:solidFill>
              </a:rPr>
              <a:t>  </a:t>
            </a:r>
          </a:p>
          <a:p>
            <a:pPr algn="just">
              <a:buNone/>
            </a:pPr>
            <a:endParaRPr lang="en-US" sz="1600" dirty="0" smtClean="0">
              <a:solidFill>
                <a:schemeClr val="tx1"/>
              </a:solidFill>
            </a:endParaRPr>
          </a:p>
          <a:p>
            <a:pPr algn="just">
              <a:buNone/>
            </a:pPr>
            <a:r>
              <a:rPr lang="en-US" sz="1600" b="1" dirty="0" smtClean="0">
                <a:solidFill>
                  <a:schemeClr val="tx1"/>
                </a:solidFill>
              </a:rPr>
              <a:t>   DISABILITY :- </a:t>
            </a:r>
            <a:r>
              <a:rPr lang="en-US" sz="1600" dirty="0" smtClean="0">
                <a:solidFill>
                  <a:schemeClr val="tx1"/>
                </a:solidFill>
              </a:rPr>
              <a:t>providing help to disables and make them self esteem providing new platform for </a:t>
            </a:r>
          </a:p>
          <a:p>
            <a:pPr algn="just">
              <a:buNone/>
            </a:pPr>
            <a:r>
              <a:rPr lang="en-US" sz="1600" dirty="0" smtClean="0">
                <a:solidFill>
                  <a:schemeClr val="tx1"/>
                </a:solidFill>
              </a:rPr>
              <a:t>   disables for their up liftment.</a:t>
            </a:r>
          </a:p>
          <a:p>
            <a:pPr algn="just">
              <a:buNone/>
            </a:pPr>
            <a:r>
              <a:rPr lang="en-US" sz="1600" dirty="0" smtClean="0">
                <a:solidFill>
                  <a:schemeClr val="tx1"/>
                </a:solidFill>
              </a:rPr>
              <a:t>  </a:t>
            </a: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itle 2"/>
          <p:cNvSpPr txBox="1">
            <a:spLocks/>
          </p:cNvSpPr>
          <p:nvPr/>
        </p:nvSpPr>
        <p:spPr>
          <a:xfrm>
            <a:off x="1600200" y="274638"/>
            <a:ext cx="7086600" cy="563562"/>
          </a:xfrm>
          <a:prstGeom prst="rect">
            <a:avLst/>
          </a:prstGeom>
          <a:ln/>
        </p:spPr>
        <p:style>
          <a:lnRef idx="1">
            <a:schemeClr val="dk1"/>
          </a:lnRef>
          <a:fillRef idx="2">
            <a:schemeClr val="dk1"/>
          </a:fillRef>
          <a:effectRef idx="1">
            <a:schemeClr val="dk1"/>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1"/>
                </a:solidFill>
                <a:effectLst>
                  <a:outerShdw blurRad="31750" dist="25400" dir="5400000" algn="tl" rotWithShape="0">
                    <a:srgbClr val="000000">
                      <a:alpha val="25000"/>
                    </a:srgbClr>
                  </a:outerShdw>
                </a:effectLst>
                <a:latin typeface="Algerian" pitchFamily="82" charset="0"/>
                <a:cs typeface="Arial" pitchFamily="34" charset="0"/>
              </a:rPr>
              <a:t>PURPOSE</a:t>
            </a:r>
            <a:endParaRPr kumimoji="0" lang="en-US" sz="2800"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lgerian" pitchFamily="82" charset="0"/>
            </a:endParaRPr>
          </a:p>
        </p:txBody>
      </p:sp>
      <p:pic>
        <p:nvPicPr>
          <p:cNvPr id="6" name="Picture 5" descr="vcare  logo.jpg"/>
          <p:cNvPicPr>
            <a:picLocks noChangeAspect="1"/>
          </p:cNvPicPr>
          <p:nvPr/>
        </p:nvPicPr>
        <p:blipFill>
          <a:blip r:embed="rId2">
            <a:lum bright="-10000" contrast="10000"/>
          </a:blip>
          <a:srcRect/>
          <a:stretch>
            <a:fillRect/>
          </a:stretch>
        </p:blipFill>
        <p:spPr>
          <a:xfrm>
            <a:off x="457200" y="228601"/>
            <a:ext cx="990600" cy="761999"/>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833</TotalTime>
  <Words>973</Words>
  <Application>Microsoft Office PowerPoint</Application>
  <PresentationFormat>On-screen Show (4:3)</PresentationFormat>
  <Paragraphs>160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V- CARE WELFARE ASSOCIATION (N.G.O)</vt:lpstr>
      <vt:lpstr> </vt:lpstr>
      <vt:lpstr>Slide 3</vt:lpstr>
      <vt:lpstr>  V-CARE WELFARE ASSOCATION (N.G.O.) TRUSTEES </vt:lpstr>
      <vt:lpstr>V-CARE WELFARE ASSOCATION (N.G.O)</vt:lpstr>
      <vt:lpstr>Slide 6</vt:lpstr>
      <vt:lpstr>Slide 7</vt:lpstr>
      <vt:lpstr>OUE BELIFES AND APPROACHES</vt:lpstr>
      <vt:lpstr>Slide 9</vt:lpstr>
      <vt:lpstr>BICYCLE DONATION</vt:lpstr>
      <vt:lpstr>Slide 11</vt:lpstr>
      <vt:lpstr>Slide 12</vt:lpstr>
      <vt:lpstr>V-CARE WELFARE ASSOCATION (N.G.O.)</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V-CARE</dc:creator>
  <cp:lastModifiedBy>V-CARE</cp:lastModifiedBy>
  <cp:revision>265</cp:revision>
  <dcterms:created xsi:type="dcterms:W3CDTF">2018-02-27T09:04:30Z</dcterms:created>
  <dcterms:modified xsi:type="dcterms:W3CDTF">2018-05-16T07:38:41Z</dcterms:modified>
</cp:coreProperties>
</file>