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90" r:id="rId2"/>
    <p:sldId id="256" r:id="rId3"/>
    <p:sldId id="257" r:id="rId4"/>
    <p:sldId id="258" r:id="rId5"/>
    <p:sldId id="259" r:id="rId6"/>
    <p:sldId id="260" r:id="rId7"/>
    <p:sldId id="261" r:id="rId8"/>
    <p:sldId id="262" r:id="rId9"/>
    <p:sldId id="291" r:id="rId10"/>
    <p:sldId id="292" r:id="rId11"/>
    <p:sldId id="265" r:id="rId12"/>
    <p:sldId id="266" r:id="rId13"/>
    <p:sldId id="267" r:id="rId14"/>
    <p:sldId id="268" r:id="rId15"/>
    <p:sldId id="269" r:id="rId16"/>
    <p:sldId id="270" r:id="rId17"/>
    <p:sldId id="272" r:id="rId18"/>
    <p:sldId id="273" r:id="rId19"/>
    <p:sldId id="293" r:id="rId20"/>
    <p:sldId id="274" r:id="rId21"/>
    <p:sldId id="275" r:id="rId22"/>
    <p:sldId id="276" r:id="rId23"/>
    <p:sldId id="277" r:id="rId24"/>
    <p:sldId id="278" r:id="rId25"/>
    <p:sldId id="279" r:id="rId26"/>
    <p:sldId id="280" r:id="rId27"/>
    <p:sldId id="281" r:id="rId28"/>
    <p:sldId id="294" r:id="rId29"/>
    <p:sldId id="282" r:id="rId30"/>
    <p:sldId id="283" r:id="rId31"/>
    <p:sldId id="285" r:id="rId32"/>
    <p:sldId id="286" r:id="rId33"/>
    <p:sldId id="287" r:id="rId34"/>
    <p:sldId id="288" r:id="rId35"/>
    <p:sldId id="28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21" autoAdjust="0"/>
    <p:restoredTop sz="91219" autoAdjust="0"/>
  </p:normalViewPr>
  <p:slideViewPr>
    <p:cSldViewPr>
      <p:cViewPr varScale="1">
        <p:scale>
          <a:sx n="66" d="100"/>
          <a:sy n="66" d="100"/>
        </p:scale>
        <p:origin x="-64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7.9451754385964898E-2"/>
          <c:y val="7.2072072072072071E-2"/>
          <c:w val="0.81124671916010493"/>
          <c:h val="0.81504504504504505"/>
        </c:manualLayout>
      </c:layout>
      <c:barChart>
        <c:barDir val="col"/>
        <c:grouping val="clustered"/>
        <c:ser>
          <c:idx val="0"/>
          <c:order val="0"/>
          <c:tx>
            <c:strRef>
              <c:f>Sheet1!$B$1</c:f>
              <c:strCache>
                <c:ptCount val="1"/>
                <c:pt idx="0">
                  <c:v>2001</c:v>
                </c:pt>
              </c:strCache>
            </c:strRef>
          </c:tx>
          <c:spPr>
            <a:ln>
              <a:solidFill>
                <a:schemeClr val="bg1"/>
              </a:solidFill>
            </a:ln>
          </c:spPr>
          <c:dLbls>
            <c:txPr>
              <a:bodyPr/>
              <a:lstStyle/>
              <a:p>
                <a:pPr>
                  <a:defRPr sz="1200"/>
                </a:pPr>
                <a:endParaRPr lang="en-US"/>
              </a:p>
            </c:txPr>
            <c:showVal val="1"/>
          </c:dLbls>
          <c:cat>
            <c:strRef>
              <c:f>Sheet1!$A$2:$A$4</c:f>
              <c:strCache>
                <c:ptCount val="3"/>
                <c:pt idx="0">
                  <c:v>TOTAL</c:v>
                </c:pt>
                <c:pt idx="1">
                  <c:v>RURAL</c:v>
                </c:pt>
                <c:pt idx="2">
                  <c:v>URBAN</c:v>
                </c:pt>
              </c:strCache>
            </c:strRef>
          </c:cat>
          <c:val>
            <c:numRef>
              <c:f>Sheet1!$B$2:$B$4</c:f>
              <c:numCache>
                <c:formatCode>General</c:formatCode>
                <c:ptCount val="3"/>
                <c:pt idx="0">
                  <c:v>2.13</c:v>
                </c:pt>
                <c:pt idx="1">
                  <c:v>2.21</c:v>
                </c:pt>
                <c:pt idx="2">
                  <c:v>1.93</c:v>
                </c:pt>
              </c:numCache>
            </c:numRef>
          </c:val>
        </c:ser>
        <c:ser>
          <c:idx val="1"/>
          <c:order val="1"/>
          <c:tx>
            <c:strRef>
              <c:f>Sheet1!$C$1</c:f>
              <c:strCache>
                <c:ptCount val="1"/>
                <c:pt idx="0">
                  <c:v>2011</c:v>
                </c:pt>
              </c:strCache>
            </c:strRef>
          </c:tx>
          <c:spPr>
            <a:ln>
              <a:solidFill>
                <a:schemeClr val="bg1"/>
              </a:solidFill>
            </a:ln>
          </c:spPr>
          <c:dLbls>
            <c:txPr>
              <a:bodyPr/>
              <a:lstStyle/>
              <a:p>
                <a:pPr>
                  <a:defRPr sz="1200"/>
                </a:pPr>
                <a:endParaRPr lang="en-US"/>
              </a:p>
            </c:txPr>
            <c:showVal val="1"/>
          </c:dLbls>
          <c:cat>
            <c:strRef>
              <c:f>Sheet1!$A$2:$A$4</c:f>
              <c:strCache>
                <c:ptCount val="3"/>
                <c:pt idx="0">
                  <c:v>TOTAL</c:v>
                </c:pt>
                <c:pt idx="1">
                  <c:v>RURAL</c:v>
                </c:pt>
                <c:pt idx="2">
                  <c:v>URBAN</c:v>
                </c:pt>
              </c:strCache>
            </c:strRef>
          </c:cat>
          <c:val>
            <c:numRef>
              <c:f>Sheet1!$C$2:$C$4</c:f>
              <c:numCache>
                <c:formatCode>General</c:formatCode>
                <c:ptCount val="3"/>
                <c:pt idx="0">
                  <c:v>2.21</c:v>
                </c:pt>
                <c:pt idx="1">
                  <c:v>2.2400000000000002</c:v>
                </c:pt>
                <c:pt idx="2">
                  <c:v>2.17</c:v>
                </c:pt>
              </c:numCache>
            </c:numRef>
          </c:val>
        </c:ser>
        <c:gapWidth val="236"/>
        <c:axId val="64116608"/>
        <c:axId val="64118144"/>
      </c:barChart>
      <c:catAx>
        <c:axId val="64116608"/>
        <c:scaling>
          <c:orientation val="minMax"/>
        </c:scaling>
        <c:axPos val="b"/>
        <c:numFmt formatCode="General" sourceLinked="1"/>
        <c:tickLblPos val="nextTo"/>
        <c:txPr>
          <a:bodyPr/>
          <a:lstStyle/>
          <a:p>
            <a:pPr>
              <a:defRPr sz="900"/>
            </a:pPr>
            <a:endParaRPr lang="en-US"/>
          </a:p>
        </c:txPr>
        <c:crossAx val="64118144"/>
        <c:crosses val="autoZero"/>
        <c:auto val="1"/>
        <c:lblAlgn val="ctr"/>
        <c:lblOffset val="100"/>
      </c:catAx>
      <c:valAx>
        <c:axId val="64118144"/>
        <c:scaling>
          <c:orientation val="minMax"/>
        </c:scaling>
        <c:axPos val="l"/>
        <c:majorGridlines/>
        <c:numFmt formatCode="General" sourceLinked="1"/>
        <c:tickLblPos val="nextTo"/>
        <c:txPr>
          <a:bodyPr/>
          <a:lstStyle/>
          <a:p>
            <a:pPr>
              <a:defRPr sz="900"/>
            </a:pPr>
            <a:endParaRPr lang="en-US"/>
          </a:p>
        </c:txPr>
        <c:crossAx val="64116608"/>
        <c:crosses val="autoZero"/>
        <c:crossBetween val="between"/>
      </c:valAx>
    </c:plotArea>
    <c:legend>
      <c:legendPos val="r"/>
      <c:txPr>
        <a:bodyPr/>
        <a:lstStyle/>
        <a:p>
          <a:pPr>
            <a:defRPr sz="800"/>
          </a:pPr>
          <a:endParaRPr lang="en-US"/>
        </a:p>
      </c:txPr>
    </c:legend>
    <c:plotVisOnly val="1"/>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spPr>
        <a:ln>
          <a:solidFill>
            <a:schemeClr val="bg1"/>
          </a:solidFill>
        </a:ln>
      </c:spPr>
      <c:txPr>
        <a:bodyPr/>
        <a:lstStyle/>
        <a:p>
          <a:pPr>
            <a:defRPr sz="1200"/>
          </a:pPr>
          <a:endParaRPr lang="en-US"/>
        </a:p>
      </c:txPr>
    </c:title>
    <c:plotArea>
      <c:layout/>
      <c:doughnutChart>
        <c:varyColors val="1"/>
        <c:ser>
          <c:idx val="0"/>
          <c:order val="0"/>
          <c:tx>
            <c:strRef>
              <c:f>Sheet1!$B$1</c:f>
              <c:strCache>
                <c:ptCount val="1"/>
                <c:pt idx="0">
                  <c:v>scheduled tribes</c:v>
                </c:pt>
              </c:strCache>
            </c:strRef>
          </c:tx>
          <c:spPr>
            <a:ln>
              <a:solidFill>
                <a:schemeClr val="bg1"/>
              </a:solidFill>
            </a:ln>
          </c:spPr>
          <c:dLbls>
            <c:txPr>
              <a:bodyPr/>
              <a:lstStyle/>
              <a:p>
                <a:pPr>
                  <a:defRPr sz="900"/>
                </a:pPr>
                <a:endParaRPr lang="en-US"/>
              </a:p>
            </c:txPr>
            <c:showVal val="1"/>
            <c:showLeaderLines val="1"/>
          </c:dLbls>
          <c:cat>
            <c:strRef>
              <c:f>Sheet1!$A$2:$A$9</c:f>
              <c:strCache>
                <c:ptCount val="8"/>
                <c:pt idx="0">
                  <c:v>in seeing</c:v>
                </c:pt>
                <c:pt idx="1">
                  <c:v>in hearing</c:v>
                </c:pt>
                <c:pt idx="2">
                  <c:v>in speech</c:v>
                </c:pt>
                <c:pt idx="3">
                  <c:v>in movement</c:v>
                </c:pt>
                <c:pt idx="4">
                  <c:v>mental retardation</c:v>
                </c:pt>
                <c:pt idx="5">
                  <c:v>mental illness</c:v>
                </c:pt>
                <c:pt idx="6">
                  <c:v>any other</c:v>
                </c:pt>
                <c:pt idx="7">
                  <c:v>multiple disability</c:v>
                </c:pt>
              </c:strCache>
            </c:strRef>
          </c:cat>
          <c:val>
            <c:numRef>
              <c:f>Sheet1!$B$2:$B$9</c:f>
              <c:numCache>
                <c:formatCode>General</c:formatCode>
                <c:ptCount val="8"/>
                <c:pt idx="0">
                  <c:v>20</c:v>
                </c:pt>
                <c:pt idx="1">
                  <c:v>19.3</c:v>
                </c:pt>
                <c:pt idx="2">
                  <c:v>5.3</c:v>
                </c:pt>
                <c:pt idx="3">
                  <c:v>22.5</c:v>
                </c:pt>
                <c:pt idx="4">
                  <c:v>4.9000000000000004</c:v>
                </c:pt>
                <c:pt idx="5">
                  <c:v>2.6</c:v>
                </c:pt>
                <c:pt idx="6">
                  <c:v>16.5</c:v>
                </c:pt>
                <c:pt idx="7">
                  <c:v>8.9</c:v>
                </c:pt>
              </c:numCache>
            </c:numRef>
          </c:val>
        </c:ser>
        <c:firstSliceAng val="0"/>
        <c:holeSize val="50"/>
      </c:doughnutChart>
    </c:plotArea>
    <c:legend>
      <c:legendPos val="r"/>
      <c:txPr>
        <a:bodyPr/>
        <a:lstStyle/>
        <a:p>
          <a:pPr>
            <a:defRPr sz="800"/>
          </a:pPr>
          <a:endParaRPr lang="en-US"/>
        </a:p>
      </c:txPr>
    </c:legend>
    <c:plotVisOnly val="1"/>
  </c:chart>
  <c:spPr>
    <a:ln>
      <a:noFill/>
    </a:ln>
  </c:spPr>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Sheet1!$B$1</c:f>
              <c:strCache>
                <c:ptCount val="1"/>
                <c:pt idx="0">
                  <c:v>2001</c:v>
                </c:pt>
              </c:strCache>
            </c:strRef>
          </c:tx>
          <c:marker>
            <c:symbol val="none"/>
          </c:marker>
          <c:cat>
            <c:strRef>
              <c:f>Sheet1!$A$2:$A$12</c:f>
              <c:strCache>
                <c:ptCount val="11"/>
                <c:pt idx="0">
                  <c:v>4</c:v>
                </c:pt>
                <c:pt idx="1">
                  <c:v>5.9</c:v>
                </c:pt>
                <c:pt idx="2">
                  <c:v>10.19</c:v>
                </c:pt>
                <c:pt idx="3">
                  <c:v>20.29</c:v>
                </c:pt>
                <c:pt idx="4">
                  <c:v>30.39</c:v>
                </c:pt>
                <c:pt idx="5">
                  <c:v>40.49</c:v>
                </c:pt>
                <c:pt idx="6">
                  <c:v>50.59</c:v>
                </c:pt>
                <c:pt idx="7">
                  <c:v>60.69</c:v>
                </c:pt>
                <c:pt idx="8">
                  <c:v>70.79</c:v>
                </c:pt>
                <c:pt idx="9">
                  <c:v>80+</c:v>
                </c:pt>
                <c:pt idx="10">
                  <c:v>ans</c:v>
                </c:pt>
              </c:strCache>
            </c:strRef>
          </c:cat>
          <c:val>
            <c:numRef>
              <c:f>Sheet1!$B$2:$B$12</c:f>
              <c:numCache>
                <c:formatCode>General</c:formatCode>
                <c:ptCount val="11"/>
                <c:pt idx="0">
                  <c:v>1</c:v>
                </c:pt>
                <c:pt idx="1">
                  <c:v>1.5</c:v>
                </c:pt>
                <c:pt idx="2">
                  <c:v>2</c:v>
                </c:pt>
                <c:pt idx="3">
                  <c:v>2</c:v>
                </c:pt>
                <c:pt idx="4">
                  <c:v>2</c:v>
                </c:pt>
                <c:pt idx="5">
                  <c:v>2.2999999999999998</c:v>
                </c:pt>
                <c:pt idx="6">
                  <c:v>2.8</c:v>
                </c:pt>
                <c:pt idx="7">
                  <c:v>4</c:v>
                </c:pt>
                <c:pt idx="8">
                  <c:v>5.8</c:v>
                </c:pt>
                <c:pt idx="9">
                  <c:v>7.7</c:v>
                </c:pt>
                <c:pt idx="10">
                  <c:v>2.6</c:v>
                </c:pt>
              </c:numCache>
            </c:numRef>
          </c:val>
        </c:ser>
        <c:ser>
          <c:idx val="1"/>
          <c:order val="1"/>
          <c:tx>
            <c:strRef>
              <c:f>Sheet1!$C$1</c:f>
              <c:strCache>
                <c:ptCount val="1"/>
                <c:pt idx="0">
                  <c:v>2011</c:v>
                </c:pt>
              </c:strCache>
            </c:strRef>
          </c:tx>
          <c:cat>
            <c:strRef>
              <c:f>Sheet1!$A$2:$A$12</c:f>
              <c:strCache>
                <c:ptCount val="11"/>
                <c:pt idx="0">
                  <c:v>4</c:v>
                </c:pt>
                <c:pt idx="1">
                  <c:v>5.9</c:v>
                </c:pt>
                <c:pt idx="2">
                  <c:v>10.19</c:v>
                </c:pt>
                <c:pt idx="3">
                  <c:v>20.29</c:v>
                </c:pt>
                <c:pt idx="4">
                  <c:v>30.39</c:v>
                </c:pt>
                <c:pt idx="5">
                  <c:v>40.49</c:v>
                </c:pt>
                <c:pt idx="6">
                  <c:v>50.59</c:v>
                </c:pt>
                <c:pt idx="7">
                  <c:v>60.69</c:v>
                </c:pt>
                <c:pt idx="8">
                  <c:v>70.79</c:v>
                </c:pt>
                <c:pt idx="9">
                  <c:v>80+</c:v>
                </c:pt>
                <c:pt idx="10">
                  <c:v>ans</c:v>
                </c:pt>
              </c:strCache>
            </c:strRef>
          </c:cat>
          <c:val>
            <c:numRef>
              <c:f>Sheet1!$C$2:$C$12</c:f>
              <c:numCache>
                <c:formatCode>General</c:formatCode>
                <c:ptCount val="11"/>
                <c:pt idx="0">
                  <c:v>1</c:v>
                </c:pt>
                <c:pt idx="1">
                  <c:v>1.5</c:v>
                </c:pt>
                <c:pt idx="2">
                  <c:v>1.8</c:v>
                </c:pt>
                <c:pt idx="3">
                  <c:v>1.9000000000000001</c:v>
                </c:pt>
                <c:pt idx="4">
                  <c:v>2</c:v>
                </c:pt>
                <c:pt idx="5">
                  <c:v>2.2999999999999998</c:v>
                </c:pt>
                <c:pt idx="6">
                  <c:v>2.8</c:v>
                </c:pt>
                <c:pt idx="7">
                  <c:v>4</c:v>
                </c:pt>
                <c:pt idx="8">
                  <c:v>6.4</c:v>
                </c:pt>
                <c:pt idx="9">
                  <c:v>8.4</c:v>
                </c:pt>
                <c:pt idx="10">
                  <c:v>3</c:v>
                </c:pt>
              </c:numCache>
            </c:numRef>
          </c:val>
        </c:ser>
        <c:marker val="1"/>
        <c:axId val="73550848"/>
        <c:axId val="73560832"/>
      </c:lineChart>
      <c:catAx>
        <c:axId val="73550848"/>
        <c:scaling>
          <c:orientation val="minMax"/>
        </c:scaling>
        <c:axPos val="b"/>
        <c:numFmt formatCode="General" sourceLinked="1"/>
        <c:tickLblPos val="nextTo"/>
        <c:txPr>
          <a:bodyPr/>
          <a:lstStyle/>
          <a:p>
            <a:pPr>
              <a:defRPr sz="900"/>
            </a:pPr>
            <a:endParaRPr lang="en-US"/>
          </a:p>
        </c:txPr>
        <c:crossAx val="73560832"/>
        <c:crosses val="autoZero"/>
        <c:auto val="1"/>
        <c:lblAlgn val="ctr"/>
        <c:lblOffset val="100"/>
      </c:catAx>
      <c:valAx>
        <c:axId val="73560832"/>
        <c:scaling>
          <c:orientation val="minMax"/>
        </c:scaling>
        <c:axPos val="l"/>
        <c:majorGridlines/>
        <c:numFmt formatCode="General" sourceLinked="1"/>
        <c:tickLblPos val="nextTo"/>
        <c:txPr>
          <a:bodyPr/>
          <a:lstStyle/>
          <a:p>
            <a:pPr>
              <a:defRPr sz="1000"/>
            </a:pPr>
            <a:endParaRPr lang="en-US"/>
          </a:p>
        </c:txPr>
        <c:crossAx val="73550848"/>
        <c:crosses val="autoZero"/>
        <c:crossBetween val="between"/>
      </c:valAx>
    </c:plotArea>
    <c:legend>
      <c:legendPos val="r"/>
      <c:txPr>
        <a:bodyPr/>
        <a:lstStyle/>
        <a:p>
          <a:pPr>
            <a:defRPr sz="1000"/>
          </a:pPr>
          <a:endParaRPr lang="en-US"/>
        </a:p>
      </c:txPr>
    </c:legend>
    <c:plotVisOnly val="1"/>
  </c:chart>
  <c:spPr>
    <a:ln>
      <a:solidFill>
        <a:schemeClr val="bg1"/>
      </a:solidFill>
    </a:ln>
  </c:spPr>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title>
      <c:layout/>
      <c:txPr>
        <a:bodyPr/>
        <a:lstStyle/>
        <a:p>
          <a:pPr>
            <a:defRPr sz="1400">
              <a:solidFill>
                <a:schemeClr val="tx1"/>
              </a:solidFill>
            </a:defRPr>
          </a:pPr>
          <a:endParaRPr lang="en-US"/>
        </a:p>
      </c:txPr>
    </c:title>
    <c:plotArea>
      <c:layout/>
      <c:lineChart>
        <c:grouping val="stacked"/>
        <c:ser>
          <c:idx val="0"/>
          <c:order val="0"/>
          <c:tx>
            <c:strRef>
              <c:f>Sheet1!$B$1</c:f>
              <c:strCache>
                <c:ptCount val="1"/>
                <c:pt idx="0">
                  <c:v>in seeing</c:v>
                </c:pt>
              </c:strCache>
            </c:strRef>
          </c:tx>
          <c:cat>
            <c:strRef>
              <c:f>Sheet1!$A$2:$A$12</c:f>
              <c:strCache>
                <c:ptCount val="11"/>
                <c:pt idx="0">
                  <c:v>0.4</c:v>
                </c:pt>
                <c:pt idx="1">
                  <c:v>5.9</c:v>
                </c:pt>
                <c:pt idx="2">
                  <c:v>Jan-00</c:v>
                </c:pt>
                <c:pt idx="3">
                  <c:v>20.29</c:v>
                </c:pt>
                <c:pt idx="4">
                  <c:v>30.39</c:v>
                </c:pt>
                <c:pt idx="5">
                  <c:v>40.49</c:v>
                </c:pt>
                <c:pt idx="6">
                  <c:v>50.59</c:v>
                </c:pt>
                <c:pt idx="7">
                  <c:v>60.69</c:v>
                </c:pt>
                <c:pt idx="8">
                  <c:v>70.79</c:v>
                </c:pt>
                <c:pt idx="9">
                  <c:v>80.89</c:v>
                </c:pt>
                <c:pt idx="10">
                  <c:v>90+</c:v>
                </c:pt>
              </c:strCache>
            </c:strRef>
          </c:cat>
          <c:val>
            <c:numRef>
              <c:f>Sheet1!$B$2:$B$12</c:f>
              <c:numCache>
                <c:formatCode>General</c:formatCode>
                <c:ptCount val="11"/>
                <c:pt idx="0">
                  <c:v>0.25</c:v>
                </c:pt>
                <c:pt idx="1">
                  <c:v>0.28000000000000008</c:v>
                </c:pt>
                <c:pt idx="2">
                  <c:v>0.31000000000000028</c:v>
                </c:pt>
                <c:pt idx="3">
                  <c:v>0.29000000000000026</c:v>
                </c:pt>
                <c:pt idx="4">
                  <c:v>0.32000000000000034</c:v>
                </c:pt>
                <c:pt idx="5">
                  <c:v>0.4</c:v>
                </c:pt>
                <c:pt idx="6">
                  <c:v>0.59</c:v>
                </c:pt>
                <c:pt idx="7">
                  <c:v>1.04</c:v>
                </c:pt>
                <c:pt idx="8">
                  <c:v>1.6400000000000001</c:v>
                </c:pt>
                <c:pt idx="9">
                  <c:v>2.06</c:v>
                </c:pt>
                <c:pt idx="10">
                  <c:v>1.77</c:v>
                </c:pt>
              </c:numCache>
            </c:numRef>
          </c:val>
        </c:ser>
        <c:marker val="1"/>
        <c:axId val="73694592"/>
        <c:axId val="73704576"/>
      </c:lineChart>
      <c:catAx>
        <c:axId val="73694592"/>
        <c:scaling>
          <c:orientation val="minMax"/>
        </c:scaling>
        <c:axPos val="b"/>
        <c:numFmt formatCode="General" sourceLinked="1"/>
        <c:tickLblPos val="nextTo"/>
        <c:txPr>
          <a:bodyPr/>
          <a:lstStyle/>
          <a:p>
            <a:pPr>
              <a:defRPr sz="800"/>
            </a:pPr>
            <a:endParaRPr lang="en-US"/>
          </a:p>
        </c:txPr>
        <c:crossAx val="73704576"/>
        <c:crosses val="autoZero"/>
        <c:auto val="1"/>
        <c:lblAlgn val="ctr"/>
        <c:lblOffset val="100"/>
      </c:catAx>
      <c:valAx>
        <c:axId val="73704576"/>
        <c:scaling>
          <c:orientation val="minMax"/>
        </c:scaling>
        <c:axPos val="l"/>
        <c:majorGridlines/>
        <c:numFmt formatCode="General" sourceLinked="1"/>
        <c:tickLblPos val="nextTo"/>
        <c:txPr>
          <a:bodyPr/>
          <a:lstStyle/>
          <a:p>
            <a:pPr>
              <a:defRPr sz="800"/>
            </a:pPr>
            <a:endParaRPr lang="en-US"/>
          </a:p>
        </c:txPr>
        <c:crossAx val="73694592"/>
        <c:crosses val="autoZero"/>
        <c:crossBetween val="between"/>
      </c:valAx>
      <c:spPr>
        <a:gradFill rotWithShape="1">
          <a:gsLst>
            <a:gs pos="0">
              <a:schemeClr val="dk1">
                <a:tint val="1000"/>
              </a:schemeClr>
            </a:gs>
            <a:gs pos="68000">
              <a:schemeClr val="dk1">
                <a:tint val="77000"/>
              </a:schemeClr>
            </a:gs>
            <a:gs pos="81000">
              <a:schemeClr val="dk1">
                <a:tint val="79000"/>
              </a:schemeClr>
            </a:gs>
            <a:gs pos="86000">
              <a:schemeClr val="dk1">
                <a:tint val="73000"/>
              </a:schemeClr>
            </a:gs>
            <a:gs pos="100000">
              <a:schemeClr val="dk1">
                <a:tint val="35000"/>
              </a:schemeClr>
            </a:gs>
          </a:gsLst>
          <a:lin ang="5400000" scaled="1"/>
        </a:gradFill>
        <a:ln w="9525" cap="flat" cmpd="sng" algn="ctr">
          <a:solidFill>
            <a:schemeClr val="dk1">
              <a:shade val="60000"/>
              <a:satMod val="300000"/>
            </a:schemeClr>
          </a:solidFill>
          <a:prstDash val="solid"/>
        </a:ln>
        <a:effectLst>
          <a:glow rad="63500">
            <a:schemeClr val="dk1">
              <a:tint val="30000"/>
              <a:shade val="95000"/>
              <a:satMod val="300000"/>
              <a:alpha val="50000"/>
            </a:schemeClr>
          </a:glow>
        </a:effectLst>
      </c:spPr>
    </c:plotArea>
    <c:legend>
      <c:legendPos val="r"/>
      <c:layout/>
      <c:txPr>
        <a:bodyPr/>
        <a:lstStyle/>
        <a:p>
          <a:pPr>
            <a:defRPr sz="800"/>
          </a:pPr>
          <a:endParaRPr lang="en-US"/>
        </a:p>
      </c:txPr>
    </c:legend>
    <c:plotVisOnly val="1"/>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title>
      <c:layout/>
      <c:txPr>
        <a:bodyPr/>
        <a:lstStyle/>
        <a:p>
          <a:pPr>
            <a:defRPr sz="1100"/>
          </a:pPr>
          <a:endParaRPr lang="en-US"/>
        </a:p>
      </c:txPr>
    </c:title>
    <c:plotArea>
      <c:layout/>
      <c:lineChart>
        <c:grouping val="standard"/>
        <c:ser>
          <c:idx val="0"/>
          <c:order val="0"/>
          <c:tx>
            <c:strRef>
              <c:f>Sheet1!$B$1</c:f>
              <c:strCache>
                <c:ptCount val="1"/>
                <c:pt idx="0">
                  <c:v>in hearing</c:v>
                </c:pt>
              </c:strCache>
            </c:strRef>
          </c:tx>
          <c:cat>
            <c:strRef>
              <c:f>Sheet1!$A$2:$A$12</c:f>
              <c:strCache>
                <c:ptCount val="11"/>
                <c:pt idx="0">
                  <c:v>0.4</c:v>
                </c:pt>
                <c:pt idx="1">
                  <c:v>5.9</c:v>
                </c:pt>
                <c:pt idx="2">
                  <c:v>10.19</c:v>
                </c:pt>
                <c:pt idx="3">
                  <c:v>20.29</c:v>
                </c:pt>
                <c:pt idx="4">
                  <c:v>30.39</c:v>
                </c:pt>
                <c:pt idx="5">
                  <c:v>40.49</c:v>
                </c:pt>
                <c:pt idx="6">
                  <c:v>50.59</c:v>
                </c:pt>
                <c:pt idx="7">
                  <c:v>60.69</c:v>
                </c:pt>
                <c:pt idx="8">
                  <c:v>70.79</c:v>
                </c:pt>
                <c:pt idx="9">
                  <c:v>80.89</c:v>
                </c:pt>
                <c:pt idx="10">
                  <c:v>90+</c:v>
                </c:pt>
              </c:strCache>
            </c:strRef>
          </c:cat>
          <c:val>
            <c:numRef>
              <c:f>Sheet1!$B$2:$B$12</c:f>
              <c:numCache>
                <c:formatCode>General</c:formatCode>
                <c:ptCount val="11"/>
                <c:pt idx="0">
                  <c:v>0.28000000000000008</c:v>
                </c:pt>
                <c:pt idx="1">
                  <c:v>0.32000000000000034</c:v>
                </c:pt>
                <c:pt idx="2">
                  <c:v>0.34</c:v>
                </c:pt>
                <c:pt idx="3">
                  <c:v>0.35000000000000026</c:v>
                </c:pt>
                <c:pt idx="4">
                  <c:v>0.38000000000000034</c:v>
                </c:pt>
                <c:pt idx="5">
                  <c:v>0.42000000000000026</c:v>
                </c:pt>
                <c:pt idx="6">
                  <c:v>0.51</c:v>
                </c:pt>
                <c:pt idx="7">
                  <c:v>0.77000000000000068</c:v>
                </c:pt>
                <c:pt idx="8">
                  <c:v>1.21</c:v>
                </c:pt>
                <c:pt idx="9">
                  <c:v>1.680000000000001</c:v>
                </c:pt>
                <c:pt idx="10">
                  <c:v>1.61</c:v>
                </c:pt>
              </c:numCache>
            </c:numRef>
          </c:val>
        </c:ser>
        <c:marker val="1"/>
        <c:axId val="73618176"/>
        <c:axId val="73619712"/>
      </c:lineChart>
      <c:catAx>
        <c:axId val="73618176"/>
        <c:scaling>
          <c:orientation val="minMax"/>
        </c:scaling>
        <c:axPos val="b"/>
        <c:numFmt formatCode="General" sourceLinked="1"/>
        <c:tickLblPos val="nextTo"/>
        <c:txPr>
          <a:bodyPr/>
          <a:lstStyle/>
          <a:p>
            <a:pPr>
              <a:defRPr sz="800"/>
            </a:pPr>
            <a:endParaRPr lang="en-US"/>
          </a:p>
        </c:txPr>
        <c:crossAx val="73619712"/>
        <c:crosses val="autoZero"/>
        <c:auto val="1"/>
        <c:lblAlgn val="ctr"/>
        <c:lblOffset val="100"/>
      </c:catAx>
      <c:valAx>
        <c:axId val="73619712"/>
        <c:scaling>
          <c:orientation val="minMax"/>
        </c:scaling>
        <c:axPos val="l"/>
        <c:majorGridlines/>
        <c:numFmt formatCode="General" sourceLinked="1"/>
        <c:tickLblPos val="nextTo"/>
        <c:txPr>
          <a:bodyPr/>
          <a:lstStyle/>
          <a:p>
            <a:pPr>
              <a:defRPr sz="800"/>
            </a:pPr>
            <a:endParaRPr lang="en-US"/>
          </a:p>
        </c:txPr>
        <c:crossAx val="73618176"/>
        <c:crosses val="autoZero"/>
        <c:crossBetween val="between"/>
      </c:valAx>
      <c:spPr>
        <a:gradFill rotWithShape="1">
          <a:gsLst>
            <a:gs pos="0">
              <a:schemeClr val="dk1">
                <a:tint val="1000"/>
              </a:schemeClr>
            </a:gs>
            <a:gs pos="68000">
              <a:schemeClr val="dk1">
                <a:tint val="77000"/>
              </a:schemeClr>
            </a:gs>
            <a:gs pos="81000">
              <a:schemeClr val="dk1">
                <a:tint val="79000"/>
              </a:schemeClr>
            </a:gs>
            <a:gs pos="86000">
              <a:schemeClr val="dk1">
                <a:tint val="73000"/>
              </a:schemeClr>
            </a:gs>
            <a:gs pos="100000">
              <a:schemeClr val="dk1">
                <a:tint val="35000"/>
              </a:schemeClr>
            </a:gs>
          </a:gsLst>
          <a:lin ang="5400000" scaled="1"/>
        </a:gradFill>
        <a:ln w="9525" cap="flat" cmpd="sng" algn="ctr">
          <a:solidFill>
            <a:schemeClr val="dk1">
              <a:shade val="60000"/>
              <a:satMod val="300000"/>
            </a:schemeClr>
          </a:solidFill>
          <a:prstDash val="solid"/>
        </a:ln>
        <a:effectLst>
          <a:glow rad="63500">
            <a:schemeClr val="dk1">
              <a:tint val="30000"/>
              <a:shade val="95000"/>
              <a:satMod val="300000"/>
              <a:alpha val="50000"/>
            </a:schemeClr>
          </a:glow>
        </a:effectLst>
      </c:spPr>
    </c:plotArea>
    <c:legend>
      <c:legendPos val="r"/>
      <c:layout/>
      <c:txPr>
        <a:bodyPr/>
        <a:lstStyle/>
        <a:p>
          <a:pPr>
            <a:defRPr sz="900"/>
          </a:pPr>
          <a:endParaRPr lang="en-US"/>
        </a:p>
      </c:txPr>
    </c:legend>
    <c:plotVisOnly val="1"/>
  </c:chart>
  <c:txPr>
    <a:bodyPr/>
    <a:lstStyle/>
    <a:p>
      <a:pPr>
        <a:defRPr sz="18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title>
      <c:layout/>
      <c:txPr>
        <a:bodyPr/>
        <a:lstStyle/>
        <a:p>
          <a:pPr>
            <a:defRPr sz="1100"/>
          </a:pPr>
          <a:endParaRPr lang="en-US"/>
        </a:p>
      </c:txPr>
    </c:title>
    <c:plotArea>
      <c:layout>
        <c:manualLayout>
          <c:layoutTarget val="inner"/>
          <c:xMode val="edge"/>
          <c:yMode val="edge"/>
          <c:x val="0.11214213607914396"/>
          <c:y val="0.20154320987654334"/>
          <c:w val="0.67784171209368238"/>
          <c:h val="0.55108048993875758"/>
        </c:manualLayout>
      </c:layout>
      <c:lineChart>
        <c:grouping val="standard"/>
        <c:ser>
          <c:idx val="0"/>
          <c:order val="0"/>
          <c:tx>
            <c:strRef>
              <c:f>Sheet1!$B$1</c:f>
              <c:strCache>
                <c:ptCount val="1"/>
                <c:pt idx="0">
                  <c:v>in speech</c:v>
                </c:pt>
              </c:strCache>
            </c:strRef>
          </c:tx>
          <c:cat>
            <c:strRef>
              <c:f>Sheet1!$A$2:$A$12</c:f>
              <c:strCache>
                <c:ptCount val="11"/>
                <c:pt idx="0">
                  <c:v>4</c:v>
                </c:pt>
                <c:pt idx="1">
                  <c:v>5.9</c:v>
                </c:pt>
                <c:pt idx="2">
                  <c:v>10.19</c:v>
                </c:pt>
                <c:pt idx="3">
                  <c:v>20.29</c:v>
                </c:pt>
                <c:pt idx="4">
                  <c:v>30.39</c:v>
                </c:pt>
                <c:pt idx="5">
                  <c:v>40.49</c:v>
                </c:pt>
                <c:pt idx="6">
                  <c:v>50.59</c:v>
                </c:pt>
                <c:pt idx="7">
                  <c:v>60.69</c:v>
                </c:pt>
                <c:pt idx="8">
                  <c:v>70.79</c:v>
                </c:pt>
                <c:pt idx="9">
                  <c:v>80.89</c:v>
                </c:pt>
                <c:pt idx="10">
                  <c:v>90+</c:v>
                </c:pt>
              </c:strCache>
            </c:strRef>
          </c:cat>
          <c:val>
            <c:numRef>
              <c:f>Sheet1!$B$2:$B$12</c:f>
              <c:numCache>
                <c:formatCode>General</c:formatCode>
                <c:ptCount val="11"/>
                <c:pt idx="0">
                  <c:v>0.14000000000000001</c:v>
                </c:pt>
                <c:pt idx="1">
                  <c:v>0.17</c:v>
                </c:pt>
                <c:pt idx="2">
                  <c:v>0.17</c:v>
                </c:pt>
                <c:pt idx="3">
                  <c:v>0.17</c:v>
                </c:pt>
                <c:pt idx="4">
                  <c:v>0.18000000000000019</c:v>
                </c:pt>
                <c:pt idx="5">
                  <c:v>0.19</c:v>
                </c:pt>
                <c:pt idx="6">
                  <c:v>0.19</c:v>
                </c:pt>
                <c:pt idx="7">
                  <c:v>0.2</c:v>
                </c:pt>
                <c:pt idx="8">
                  <c:v>0.2</c:v>
                </c:pt>
                <c:pt idx="9">
                  <c:v>0.19</c:v>
                </c:pt>
                <c:pt idx="10">
                  <c:v>0.22</c:v>
                </c:pt>
              </c:numCache>
            </c:numRef>
          </c:val>
        </c:ser>
        <c:marker val="1"/>
        <c:axId val="73742208"/>
        <c:axId val="73743744"/>
      </c:lineChart>
      <c:catAx>
        <c:axId val="73742208"/>
        <c:scaling>
          <c:orientation val="minMax"/>
        </c:scaling>
        <c:axPos val="b"/>
        <c:numFmt formatCode="General" sourceLinked="1"/>
        <c:tickLblPos val="nextTo"/>
        <c:txPr>
          <a:bodyPr/>
          <a:lstStyle/>
          <a:p>
            <a:pPr>
              <a:defRPr sz="800"/>
            </a:pPr>
            <a:endParaRPr lang="en-US"/>
          </a:p>
        </c:txPr>
        <c:crossAx val="73743744"/>
        <c:crosses val="autoZero"/>
        <c:auto val="1"/>
        <c:lblAlgn val="ctr"/>
        <c:lblOffset val="100"/>
      </c:catAx>
      <c:valAx>
        <c:axId val="73743744"/>
        <c:scaling>
          <c:orientation val="minMax"/>
        </c:scaling>
        <c:axPos val="l"/>
        <c:majorGridlines/>
        <c:numFmt formatCode="General" sourceLinked="1"/>
        <c:tickLblPos val="nextTo"/>
        <c:txPr>
          <a:bodyPr/>
          <a:lstStyle/>
          <a:p>
            <a:pPr>
              <a:defRPr sz="800"/>
            </a:pPr>
            <a:endParaRPr lang="en-US"/>
          </a:p>
        </c:txPr>
        <c:crossAx val="73742208"/>
        <c:crosses val="autoZero"/>
        <c:crossBetween val="between"/>
      </c:valAx>
      <c:spPr>
        <a:gradFill rotWithShape="1">
          <a:gsLst>
            <a:gs pos="0">
              <a:schemeClr val="dk1">
                <a:tint val="1000"/>
              </a:schemeClr>
            </a:gs>
            <a:gs pos="68000">
              <a:schemeClr val="dk1">
                <a:tint val="77000"/>
              </a:schemeClr>
            </a:gs>
            <a:gs pos="81000">
              <a:schemeClr val="dk1">
                <a:tint val="79000"/>
              </a:schemeClr>
            </a:gs>
            <a:gs pos="86000">
              <a:schemeClr val="dk1">
                <a:tint val="73000"/>
              </a:schemeClr>
            </a:gs>
            <a:gs pos="100000">
              <a:schemeClr val="dk1">
                <a:tint val="35000"/>
              </a:schemeClr>
            </a:gs>
          </a:gsLst>
          <a:lin ang="5400000" scaled="1"/>
        </a:gradFill>
        <a:ln w="9525" cap="flat" cmpd="sng" algn="ctr">
          <a:solidFill>
            <a:schemeClr val="dk1">
              <a:shade val="60000"/>
              <a:satMod val="300000"/>
            </a:schemeClr>
          </a:solidFill>
          <a:prstDash val="solid"/>
        </a:ln>
        <a:effectLst>
          <a:glow rad="63500">
            <a:schemeClr val="dk1">
              <a:tint val="30000"/>
              <a:shade val="95000"/>
              <a:satMod val="300000"/>
              <a:alpha val="50000"/>
            </a:schemeClr>
          </a:glow>
        </a:effectLst>
      </c:spPr>
    </c:plotArea>
    <c:legend>
      <c:legendPos val="r"/>
      <c:layout/>
      <c:txPr>
        <a:bodyPr/>
        <a:lstStyle/>
        <a:p>
          <a:pPr>
            <a:defRPr sz="900"/>
          </a:pPr>
          <a:endParaRPr lang="en-US"/>
        </a:p>
      </c:txPr>
    </c:legend>
    <c:plotVisOnly val="1"/>
  </c:chart>
  <c:txPr>
    <a:bodyPr/>
    <a:lstStyle/>
    <a:p>
      <a:pPr>
        <a:defRPr sz="1800"/>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title>
      <c:layout/>
      <c:txPr>
        <a:bodyPr/>
        <a:lstStyle/>
        <a:p>
          <a:pPr>
            <a:defRPr sz="1100"/>
          </a:pPr>
          <a:endParaRPr lang="en-US"/>
        </a:p>
      </c:txPr>
    </c:title>
    <c:plotArea>
      <c:layout/>
      <c:lineChart>
        <c:grouping val="standard"/>
        <c:ser>
          <c:idx val="0"/>
          <c:order val="0"/>
          <c:tx>
            <c:strRef>
              <c:f>Sheet1!$B$1</c:f>
              <c:strCache>
                <c:ptCount val="1"/>
                <c:pt idx="0">
                  <c:v>in movement</c:v>
                </c:pt>
              </c:strCache>
            </c:strRef>
          </c:tx>
          <c:cat>
            <c:strRef>
              <c:f>Sheet1!$A$2:$A$12</c:f>
              <c:strCache>
                <c:ptCount val="11"/>
                <c:pt idx="0">
                  <c:v>0.4</c:v>
                </c:pt>
                <c:pt idx="1">
                  <c:v>5.9</c:v>
                </c:pt>
                <c:pt idx="2">
                  <c:v>10.19</c:v>
                </c:pt>
                <c:pt idx="3">
                  <c:v>20.29</c:v>
                </c:pt>
                <c:pt idx="4">
                  <c:v>30.39</c:v>
                </c:pt>
                <c:pt idx="5">
                  <c:v>40.49</c:v>
                </c:pt>
                <c:pt idx="6">
                  <c:v>50.59</c:v>
                </c:pt>
                <c:pt idx="7">
                  <c:v>60.69</c:v>
                </c:pt>
                <c:pt idx="8">
                  <c:v>70.79</c:v>
                </c:pt>
                <c:pt idx="9">
                  <c:v>80.89</c:v>
                </c:pt>
                <c:pt idx="10">
                  <c:v>90+</c:v>
                </c:pt>
              </c:strCache>
            </c:strRef>
          </c:cat>
          <c:val>
            <c:numRef>
              <c:f>Sheet1!$B$2:$B$12</c:f>
              <c:numCache>
                <c:formatCode>General</c:formatCode>
                <c:ptCount val="11"/>
                <c:pt idx="0">
                  <c:v>0.1</c:v>
                </c:pt>
                <c:pt idx="1">
                  <c:v>0.17</c:v>
                </c:pt>
                <c:pt idx="2">
                  <c:v>0.28000000000000008</c:v>
                </c:pt>
                <c:pt idx="3">
                  <c:v>0.44</c:v>
                </c:pt>
                <c:pt idx="4">
                  <c:v>0.47000000000000008</c:v>
                </c:pt>
                <c:pt idx="5">
                  <c:v>0.5</c:v>
                </c:pt>
                <c:pt idx="6">
                  <c:v>0.68</c:v>
                </c:pt>
                <c:pt idx="7">
                  <c:v>1.06</c:v>
                </c:pt>
                <c:pt idx="8">
                  <c:v>1.59</c:v>
                </c:pt>
                <c:pt idx="9">
                  <c:v>2.06</c:v>
                </c:pt>
                <c:pt idx="10">
                  <c:v>1.81</c:v>
                </c:pt>
              </c:numCache>
            </c:numRef>
          </c:val>
        </c:ser>
        <c:marker val="1"/>
        <c:axId val="73870336"/>
        <c:axId val="73880320"/>
      </c:lineChart>
      <c:catAx>
        <c:axId val="73870336"/>
        <c:scaling>
          <c:orientation val="minMax"/>
        </c:scaling>
        <c:axPos val="b"/>
        <c:numFmt formatCode="General" sourceLinked="1"/>
        <c:tickLblPos val="nextTo"/>
        <c:txPr>
          <a:bodyPr/>
          <a:lstStyle/>
          <a:p>
            <a:pPr>
              <a:defRPr sz="800"/>
            </a:pPr>
            <a:endParaRPr lang="en-US"/>
          </a:p>
        </c:txPr>
        <c:crossAx val="73880320"/>
        <c:crosses val="autoZero"/>
        <c:auto val="1"/>
        <c:lblAlgn val="ctr"/>
        <c:lblOffset val="100"/>
      </c:catAx>
      <c:valAx>
        <c:axId val="73880320"/>
        <c:scaling>
          <c:orientation val="minMax"/>
        </c:scaling>
        <c:axPos val="l"/>
        <c:majorGridlines/>
        <c:numFmt formatCode="General" sourceLinked="1"/>
        <c:tickLblPos val="nextTo"/>
        <c:txPr>
          <a:bodyPr/>
          <a:lstStyle/>
          <a:p>
            <a:pPr>
              <a:defRPr sz="800"/>
            </a:pPr>
            <a:endParaRPr lang="en-US"/>
          </a:p>
        </c:txPr>
        <c:crossAx val="73870336"/>
        <c:crosses val="autoZero"/>
        <c:crossBetween val="between"/>
      </c:valAx>
      <c:spPr>
        <a:gradFill rotWithShape="1">
          <a:gsLst>
            <a:gs pos="0">
              <a:schemeClr val="dk1">
                <a:tint val="1000"/>
              </a:schemeClr>
            </a:gs>
            <a:gs pos="68000">
              <a:schemeClr val="dk1">
                <a:tint val="77000"/>
              </a:schemeClr>
            </a:gs>
            <a:gs pos="81000">
              <a:schemeClr val="dk1">
                <a:tint val="79000"/>
              </a:schemeClr>
            </a:gs>
            <a:gs pos="86000">
              <a:schemeClr val="dk1">
                <a:tint val="73000"/>
              </a:schemeClr>
            </a:gs>
            <a:gs pos="100000">
              <a:schemeClr val="dk1">
                <a:tint val="35000"/>
              </a:schemeClr>
            </a:gs>
          </a:gsLst>
          <a:lin ang="5400000" scaled="1"/>
        </a:gradFill>
        <a:ln w="9525" cap="flat" cmpd="sng" algn="ctr">
          <a:solidFill>
            <a:schemeClr val="dk1">
              <a:shade val="60000"/>
              <a:satMod val="300000"/>
            </a:schemeClr>
          </a:solidFill>
          <a:prstDash val="solid"/>
        </a:ln>
        <a:effectLst>
          <a:glow rad="63500">
            <a:schemeClr val="dk1">
              <a:tint val="30000"/>
              <a:shade val="95000"/>
              <a:satMod val="300000"/>
              <a:alpha val="50000"/>
            </a:schemeClr>
          </a:glow>
        </a:effectLst>
      </c:spPr>
    </c:plotArea>
    <c:legend>
      <c:legendPos val="r"/>
      <c:layout/>
      <c:txPr>
        <a:bodyPr/>
        <a:lstStyle/>
        <a:p>
          <a:pPr>
            <a:defRPr sz="900"/>
          </a:pPr>
          <a:endParaRPr lang="en-US"/>
        </a:p>
      </c:txPr>
    </c:legend>
    <c:plotVisOnly val="1"/>
  </c:chart>
  <c:txPr>
    <a:bodyPr/>
    <a:lstStyle/>
    <a:p>
      <a:pPr>
        <a:defRPr sz="1800"/>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Sheet1!$B$1</c:f>
              <c:strCache>
                <c:ptCount val="1"/>
                <c:pt idx="0">
                  <c:v>SCs</c:v>
                </c:pt>
              </c:strCache>
            </c:strRef>
          </c:tx>
          <c:cat>
            <c:strRef>
              <c:f>Sheet1!$A$2:$A$12</c:f>
              <c:strCache>
                <c:ptCount val="11"/>
                <c:pt idx="0">
                  <c:v>4</c:v>
                </c:pt>
                <c:pt idx="1">
                  <c:v>01-May</c:v>
                </c:pt>
                <c:pt idx="2">
                  <c:v>Oct-19</c:v>
                </c:pt>
                <c:pt idx="3">
                  <c:v>20-29</c:v>
                </c:pt>
                <c:pt idx="4">
                  <c:v>30-39</c:v>
                </c:pt>
                <c:pt idx="5">
                  <c:v>40-49</c:v>
                </c:pt>
                <c:pt idx="6">
                  <c:v>50-59</c:v>
                </c:pt>
                <c:pt idx="7">
                  <c:v>60-69</c:v>
                </c:pt>
                <c:pt idx="8">
                  <c:v>70-79</c:v>
                </c:pt>
                <c:pt idx="9">
                  <c:v>80-89</c:v>
                </c:pt>
                <c:pt idx="10">
                  <c:v>90</c:v>
                </c:pt>
              </c:strCache>
            </c:strRef>
          </c:cat>
          <c:val>
            <c:numRef>
              <c:f>Sheet1!$B$2:$B$12</c:f>
              <c:numCache>
                <c:formatCode>General</c:formatCode>
                <c:ptCount val="11"/>
                <c:pt idx="0">
                  <c:v>1.25</c:v>
                </c:pt>
                <c:pt idx="1">
                  <c:v>1.6700000000000013</c:v>
                </c:pt>
                <c:pt idx="2">
                  <c:v>1.9800000000000013</c:v>
                </c:pt>
                <c:pt idx="3">
                  <c:v>2.21</c:v>
                </c:pt>
                <c:pt idx="4">
                  <c:v>2.38</c:v>
                </c:pt>
                <c:pt idx="5">
                  <c:v>2.64</c:v>
                </c:pt>
                <c:pt idx="6">
                  <c:v>3.3</c:v>
                </c:pt>
                <c:pt idx="7">
                  <c:v>4.8899999999999997</c:v>
                </c:pt>
                <c:pt idx="8">
                  <c:v>7.45</c:v>
                </c:pt>
                <c:pt idx="9">
                  <c:v>9.7900000000000009</c:v>
                </c:pt>
                <c:pt idx="10">
                  <c:v>9.06</c:v>
                </c:pt>
              </c:numCache>
            </c:numRef>
          </c:val>
        </c:ser>
        <c:ser>
          <c:idx val="1"/>
          <c:order val="1"/>
          <c:tx>
            <c:strRef>
              <c:f>Sheet1!$C$1</c:f>
              <c:strCache>
                <c:ptCount val="1"/>
                <c:pt idx="0">
                  <c:v>STs</c:v>
                </c:pt>
              </c:strCache>
            </c:strRef>
          </c:tx>
          <c:cat>
            <c:strRef>
              <c:f>Sheet1!$A$2:$A$12</c:f>
              <c:strCache>
                <c:ptCount val="11"/>
                <c:pt idx="0">
                  <c:v>4</c:v>
                </c:pt>
                <c:pt idx="1">
                  <c:v>01-May</c:v>
                </c:pt>
                <c:pt idx="2">
                  <c:v>Oct-19</c:v>
                </c:pt>
                <c:pt idx="3">
                  <c:v>20-29</c:v>
                </c:pt>
                <c:pt idx="4">
                  <c:v>30-39</c:v>
                </c:pt>
                <c:pt idx="5">
                  <c:v>40-49</c:v>
                </c:pt>
                <c:pt idx="6">
                  <c:v>50-59</c:v>
                </c:pt>
                <c:pt idx="7">
                  <c:v>60-69</c:v>
                </c:pt>
                <c:pt idx="8">
                  <c:v>70-79</c:v>
                </c:pt>
                <c:pt idx="9">
                  <c:v>80-89</c:v>
                </c:pt>
                <c:pt idx="10">
                  <c:v>90</c:v>
                </c:pt>
              </c:strCache>
            </c:strRef>
          </c:cat>
          <c:val>
            <c:numRef>
              <c:f>Sheet1!$C$2:$C$12</c:f>
              <c:numCache>
                <c:formatCode>General</c:formatCode>
                <c:ptCount val="11"/>
                <c:pt idx="0">
                  <c:v>0.95000000000000062</c:v>
                </c:pt>
                <c:pt idx="1">
                  <c:v>1.37</c:v>
                </c:pt>
                <c:pt idx="2">
                  <c:v>1.6400000000000001</c:v>
                </c:pt>
                <c:pt idx="3">
                  <c:v>1.73</c:v>
                </c:pt>
                <c:pt idx="4">
                  <c:v>1.83</c:v>
                </c:pt>
                <c:pt idx="5">
                  <c:v>2.14</c:v>
                </c:pt>
                <c:pt idx="6">
                  <c:v>2.9499999999999997</c:v>
                </c:pt>
                <c:pt idx="7">
                  <c:v>5.13</c:v>
                </c:pt>
                <c:pt idx="8">
                  <c:v>8.4500000000000028</c:v>
                </c:pt>
                <c:pt idx="9">
                  <c:v>11.55</c:v>
                </c:pt>
                <c:pt idx="10">
                  <c:v>10.3</c:v>
                </c:pt>
              </c:numCache>
            </c:numRef>
          </c:val>
        </c:ser>
        <c:ser>
          <c:idx val="2"/>
          <c:order val="2"/>
          <c:tx>
            <c:strRef>
              <c:f>Sheet1!$D$1</c:f>
              <c:strCache>
                <c:ptCount val="1"/>
                <c:pt idx="0">
                  <c:v>others</c:v>
                </c:pt>
              </c:strCache>
            </c:strRef>
          </c:tx>
          <c:cat>
            <c:strRef>
              <c:f>Sheet1!$A$2:$A$12</c:f>
              <c:strCache>
                <c:ptCount val="11"/>
                <c:pt idx="0">
                  <c:v>4</c:v>
                </c:pt>
                <c:pt idx="1">
                  <c:v>01-May</c:v>
                </c:pt>
                <c:pt idx="2">
                  <c:v>Oct-19</c:v>
                </c:pt>
                <c:pt idx="3">
                  <c:v>20-29</c:v>
                </c:pt>
                <c:pt idx="4">
                  <c:v>30-39</c:v>
                </c:pt>
                <c:pt idx="5">
                  <c:v>40-49</c:v>
                </c:pt>
                <c:pt idx="6">
                  <c:v>50-59</c:v>
                </c:pt>
                <c:pt idx="7">
                  <c:v>60-69</c:v>
                </c:pt>
                <c:pt idx="8">
                  <c:v>70-79</c:v>
                </c:pt>
                <c:pt idx="9">
                  <c:v>80-89</c:v>
                </c:pt>
                <c:pt idx="10">
                  <c:v>90</c:v>
                </c:pt>
              </c:strCache>
            </c:strRef>
          </c:cat>
          <c:val>
            <c:numRef>
              <c:f>Sheet1!$D$2:$D$12</c:f>
              <c:numCache>
                <c:formatCode>General</c:formatCode>
                <c:ptCount val="11"/>
                <c:pt idx="0">
                  <c:v>1.1499999999999986</c:v>
                </c:pt>
                <c:pt idx="1">
                  <c:v>1.53</c:v>
                </c:pt>
                <c:pt idx="2">
                  <c:v>1.81</c:v>
                </c:pt>
                <c:pt idx="3">
                  <c:v>1.9400000000000013</c:v>
                </c:pt>
                <c:pt idx="4">
                  <c:v>2.06</c:v>
                </c:pt>
                <c:pt idx="5">
                  <c:v>2.2599999999999998</c:v>
                </c:pt>
                <c:pt idx="6">
                  <c:v>2.72</c:v>
                </c:pt>
                <c:pt idx="7">
                  <c:v>3.9</c:v>
                </c:pt>
                <c:pt idx="8">
                  <c:v>5.81</c:v>
                </c:pt>
                <c:pt idx="9">
                  <c:v>7.9700000000000024</c:v>
                </c:pt>
                <c:pt idx="10">
                  <c:v>8.14</c:v>
                </c:pt>
              </c:numCache>
            </c:numRef>
          </c:val>
        </c:ser>
        <c:marker val="1"/>
        <c:axId val="81683584"/>
        <c:axId val="81685120"/>
      </c:lineChart>
      <c:catAx>
        <c:axId val="81683584"/>
        <c:scaling>
          <c:orientation val="minMax"/>
        </c:scaling>
        <c:axPos val="b"/>
        <c:tickLblPos val="nextTo"/>
        <c:txPr>
          <a:bodyPr/>
          <a:lstStyle/>
          <a:p>
            <a:pPr>
              <a:defRPr sz="800"/>
            </a:pPr>
            <a:endParaRPr lang="en-US"/>
          </a:p>
        </c:txPr>
        <c:crossAx val="81685120"/>
        <c:crosses val="autoZero"/>
        <c:auto val="1"/>
        <c:lblAlgn val="ctr"/>
        <c:lblOffset val="100"/>
      </c:catAx>
      <c:valAx>
        <c:axId val="81685120"/>
        <c:scaling>
          <c:orientation val="minMax"/>
        </c:scaling>
        <c:axPos val="l"/>
        <c:majorGridlines/>
        <c:numFmt formatCode="General" sourceLinked="1"/>
        <c:tickLblPos val="nextTo"/>
        <c:txPr>
          <a:bodyPr/>
          <a:lstStyle/>
          <a:p>
            <a:pPr>
              <a:defRPr sz="900"/>
            </a:pPr>
            <a:endParaRPr lang="en-US"/>
          </a:p>
        </c:txPr>
        <c:crossAx val="81683584"/>
        <c:crosses val="autoZero"/>
        <c:crossBetween val="between"/>
      </c:valAx>
    </c:plotArea>
    <c:legend>
      <c:legendPos val="r"/>
      <c:layout/>
      <c:txPr>
        <a:bodyPr/>
        <a:lstStyle/>
        <a:p>
          <a:pPr>
            <a:defRPr sz="900"/>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2001</c:v>
                </c:pt>
              </c:strCache>
            </c:strRef>
          </c:tx>
          <c:spPr>
            <a:ln>
              <a:solidFill>
                <a:schemeClr val="bg1"/>
              </a:solidFill>
            </a:ln>
          </c:spPr>
          <c:dLbls>
            <c:txPr>
              <a:bodyPr/>
              <a:lstStyle/>
              <a:p>
                <a:pPr>
                  <a:defRPr sz="1050"/>
                </a:pPr>
                <a:endParaRPr lang="en-US"/>
              </a:p>
            </c:txPr>
            <c:showVal val="1"/>
          </c:dLbls>
          <c:cat>
            <c:strRef>
              <c:f>Sheet1!$A$2:$A$5</c:f>
              <c:strCache>
                <c:ptCount val="3"/>
                <c:pt idx="0">
                  <c:v>PERSONS </c:v>
                </c:pt>
                <c:pt idx="1">
                  <c:v>MALES </c:v>
                </c:pt>
                <c:pt idx="2">
                  <c:v>FEMALES</c:v>
                </c:pt>
              </c:strCache>
            </c:strRef>
          </c:cat>
          <c:val>
            <c:numRef>
              <c:f>Sheet1!$B$2:$B$5</c:f>
              <c:numCache>
                <c:formatCode>General</c:formatCode>
                <c:ptCount val="4"/>
                <c:pt idx="0">
                  <c:v>2.13</c:v>
                </c:pt>
                <c:pt idx="1">
                  <c:v>2.3699999999999997</c:v>
                </c:pt>
                <c:pt idx="2">
                  <c:v>1.87</c:v>
                </c:pt>
              </c:numCache>
            </c:numRef>
          </c:val>
        </c:ser>
        <c:ser>
          <c:idx val="1"/>
          <c:order val="1"/>
          <c:tx>
            <c:strRef>
              <c:f>Sheet1!$C$1</c:f>
              <c:strCache>
                <c:ptCount val="1"/>
                <c:pt idx="0">
                  <c:v>2011</c:v>
                </c:pt>
              </c:strCache>
            </c:strRef>
          </c:tx>
          <c:spPr>
            <a:ln>
              <a:solidFill>
                <a:schemeClr val="bg1"/>
              </a:solidFill>
            </a:ln>
          </c:spPr>
          <c:dLbls>
            <c:txPr>
              <a:bodyPr/>
              <a:lstStyle/>
              <a:p>
                <a:pPr>
                  <a:defRPr sz="1050"/>
                </a:pPr>
                <a:endParaRPr lang="en-US"/>
              </a:p>
            </c:txPr>
            <c:showVal val="1"/>
          </c:dLbls>
          <c:cat>
            <c:strRef>
              <c:f>Sheet1!$A$2:$A$5</c:f>
              <c:strCache>
                <c:ptCount val="3"/>
                <c:pt idx="0">
                  <c:v>PERSONS </c:v>
                </c:pt>
                <c:pt idx="1">
                  <c:v>MALES </c:v>
                </c:pt>
                <c:pt idx="2">
                  <c:v>FEMALES</c:v>
                </c:pt>
              </c:strCache>
            </c:strRef>
          </c:cat>
          <c:val>
            <c:numRef>
              <c:f>Sheet1!$C$2:$C$5</c:f>
              <c:numCache>
                <c:formatCode>General</c:formatCode>
                <c:ptCount val="4"/>
                <c:pt idx="0">
                  <c:v>2.21</c:v>
                </c:pt>
                <c:pt idx="1">
                  <c:v>2.4099999999999997</c:v>
                </c:pt>
                <c:pt idx="2">
                  <c:v>2.0099999999999998</c:v>
                </c:pt>
              </c:numCache>
            </c:numRef>
          </c:val>
        </c:ser>
        <c:ser>
          <c:idx val="2"/>
          <c:order val="2"/>
          <c:tx>
            <c:strRef>
              <c:f>Sheet1!$D$1</c:f>
              <c:strCache>
                <c:ptCount val="1"/>
              </c:strCache>
            </c:strRef>
          </c:tx>
          <c:cat>
            <c:strRef>
              <c:f>Sheet1!$A$2:$A$5</c:f>
              <c:strCache>
                <c:ptCount val="3"/>
                <c:pt idx="0">
                  <c:v>PERSONS </c:v>
                </c:pt>
                <c:pt idx="1">
                  <c:v>MALES </c:v>
                </c:pt>
                <c:pt idx="2">
                  <c:v>FEMALES</c:v>
                </c:pt>
              </c:strCache>
            </c:strRef>
          </c:cat>
          <c:val>
            <c:numRef>
              <c:f>Sheet1!$D$2:$D$5</c:f>
              <c:numCache>
                <c:formatCode>General</c:formatCode>
                <c:ptCount val="4"/>
              </c:numCache>
            </c:numRef>
          </c:val>
        </c:ser>
        <c:gapWidth val="91"/>
        <c:overlap val="-9"/>
        <c:axId val="68437888"/>
        <c:axId val="68439424"/>
      </c:barChart>
      <c:catAx>
        <c:axId val="68437888"/>
        <c:scaling>
          <c:orientation val="minMax"/>
        </c:scaling>
        <c:axPos val="b"/>
        <c:numFmt formatCode="General" sourceLinked="1"/>
        <c:tickLblPos val="nextTo"/>
        <c:txPr>
          <a:bodyPr/>
          <a:lstStyle/>
          <a:p>
            <a:pPr>
              <a:defRPr sz="800"/>
            </a:pPr>
            <a:endParaRPr lang="en-US"/>
          </a:p>
        </c:txPr>
        <c:crossAx val="68439424"/>
        <c:crosses val="autoZero"/>
        <c:auto val="1"/>
        <c:lblAlgn val="ctr"/>
        <c:lblOffset val="100"/>
      </c:catAx>
      <c:valAx>
        <c:axId val="68439424"/>
        <c:scaling>
          <c:orientation val="minMax"/>
        </c:scaling>
        <c:axPos val="l"/>
        <c:majorGridlines/>
        <c:numFmt formatCode="General" sourceLinked="1"/>
        <c:tickLblPos val="nextTo"/>
        <c:txPr>
          <a:bodyPr/>
          <a:lstStyle/>
          <a:p>
            <a:pPr>
              <a:defRPr sz="900"/>
            </a:pPr>
            <a:endParaRPr lang="en-US"/>
          </a:p>
        </c:txPr>
        <c:crossAx val="68437888"/>
        <c:crosses val="autoZero"/>
        <c:crossBetween val="between"/>
      </c:valAx>
    </c:plotArea>
    <c:legend>
      <c:legendPos val="r"/>
      <c:legendEntry>
        <c:idx val="2"/>
        <c:delete val="1"/>
      </c:legendEntry>
      <c:txPr>
        <a:bodyPr/>
        <a:lstStyle/>
        <a:p>
          <a:pPr>
            <a:defRPr sz="800"/>
          </a:pPr>
          <a:endParaRPr lang="en-US"/>
        </a:p>
      </c:txPr>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plotArea>
      <c:layout>
        <c:manualLayout>
          <c:layoutTarget val="inner"/>
          <c:xMode val="edge"/>
          <c:yMode val="edge"/>
          <c:x val="9.1878197079253543E-2"/>
          <c:y val="0.30165917285207072"/>
          <c:w val="0.60129942908746781"/>
          <c:h val="0.60472645295817173"/>
        </c:manualLayout>
      </c:layout>
      <c:doughnutChart>
        <c:varyColors val="1"/>
        <c:ser>
          <c:idx val="0"/>
          <c:order val="0"/>
          <c:tx>
            <c:strRef>
              <c:f>Sheet1!$B$1</c:f>
              <c:strCache>
                <c:ptCount val="1"/>
              </c:strCache>
            </c:strRef>
          </c:tx>
          <c:spPr>
            <a:ln>
              <a:solidFill>
                <a:schemeClr val="bg1"/>
              </a:solidFill>
            </a:ln>
          </c:spPr>
          <c:dLbls>
            <c:spPr>
              <a:effectLst>
                <a:outerShdw blurRad="50800" dist="50800" dir="5400000" algn="ctr" rotWithShape="0">
                  <a:srgbClr val="FF0000"/>
                </a:outerShdw>
              </a:effectLst>
            </c:spPr>
            <c:txPr>
              <a:bodyPr/>
              <a:lstStyle/>
              <a:p>
                <a:pPr>
                  <a:defRPr>
                    <a:solidFill>
                      <a:schemeClr val="bg1"/>
                    </a:solidFill>
                  </a:defRPr>
                </a:pPr>
                <a:endParaRPr lang="en-US"/>
              </a:p>
            </c:txPr>
            <c:showVal val="1"/>
            <c:showLeaderLines val="1"/>
          </c:dLbls>
          <c:cat>
            <c:strRef>
              <c:f>Sheet1!$A$2:$A$5</c:f>
              <c:strCache>
                <c:ptCount val="2"/>
                <c:pt idx="0">
                  <c:v>MALES</c:v>
                </c:pt>
                <c:pt idx="1">
                  <c:v>FEMALES</c:v>
                </c:pt>
              </c:strCache>
            </c:strRef>
          </c:cat>
          <c:val>
            <c:numRef>
              <c:f>Sheet1!$B$2:$B$5</c:f>
              <c:numCache>
                <c:formatCode>General</c:formatCode>
                <c:ptCount val="4"/>
                <c:pt idx="0">
                  <c:v>55.9</c:v>
                </c:pt>
                <c:pt idx="1">
                  <c:v>44.1</c:v>
                </c:pt>
              </c:numCache>
            </c:numRef>
          </c:val>
        </c:ser>
        <c:firstSliceAng val="0"/>
        <c:holeSize val="50"/>
      </c:doughnutChart>
    </c:plotArea>
    <c:legend>
      <c:legendPos val="r"/>
      <c:legendEntry>
        <c:idx val="2"/>
        <c:delete val="1"/>
      </c:legendEntry>
      <c:legendEntry>
        <c:idx val="3"/>
        <c:delete val="1"/>
      </c:legendEntry>
    </c:legend>
    <c:plotVisOnly val="1"/>
  </c:chart>
  <c:spPr>
    <a:gradFill rotWithShape="1">
      <a:gsLst>
        <a:gs pos="0">
          <a:schemeClr val="dk1">
            <a:tint val="73000"/>
            <a:satMod val="150000"/>
          </a:schemeClr>
        </a:gs>
        <a:gs pos="25000">
          <a:schemeClr val="dk1">
            <a:tint val="96000"/>
            <a:shade val="80000"/>
            <a:satMod val="105000"/>
          </a:schemeClr>
        </a:gs>
        <a:gs pos="38000">
          <a:schemeClr val="dk1">
            <a:tint val="96000"/>
            <a:shade val="59000"/>
            <a:satMod val="120000"/>
          </a:schemeClr>
        </a:gs>
        <a:gs pos="55000">
          <a:schemeClr val="dk1">
            <a:shade val="57000"/>
            <a:satMod val="120000"/>
          </a:schemeClr>
        </a:gs>
        <a:gs pos="80000">
          <a:schemeClr val="dk1">
            <a:shade val="56000"/>
            <a:satMod val="145000"/>
          </a:schemeClr>
        </a:gs>
        <a:gs pos="88000">
          <a:schemeClr val="dk1">
            <a:shade val="63000"/>
            <a:satMod val="160000"/>
          </a:schemeClr>
        </a:gs>
        <a:gs pos="100000">
          <a:schemeClr val="dk1">
            <a:tint val="99555"/>
            <a:satMod val="155000"/>
          </a:schemeClr>
        </a:gs>
      </a:gsLst>
      <a:lin ang="5400000" scaled="1"/>
    </a:gradFill>
    <a:ln w="9525" cap="flat" cmpd="sng" algn="ctr">
      <a:solidFill>
        <a:schemeClr val="dk1">
          <a:shade val="60000"/>
          <a:satMod val="300000"/>
        </a:schemeClr>
      </a:solidFill>
      <a:prstDash val="solid"/>
    </a:ln>
    <a:effectLst>
      <a:glow rad="70000">
        <a:schemeClr val="dk1">
          <a:tint val="30000"/>
          <a:shade val="95000"/>
          <a:satMod val="300000"/>
          <a:alpha val="50000"/>
        </a:schemeClr>
      </a:glow>
    </a:effectLst>
  </c:spPr>
  <c:txPr>
    <a:bodyPr/>
    <a:lstStyle/>
    <a:p>
      <a:pPr>
        <a:defRPr>
          <a:solidFill>
            <a:schemeClr val="tx1"/>
          </a:solidFill>
          <a:latin typeface="+mn-lt"/>
          <a:ea typeface="+mn-ea"/>
          <a:cs typeface="+mn-cs"/>
        </a:defRPr>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scheduld cast</c:v>
                </c:pt>
              </c:strCache>
            </c:strRef>
          </c:tx>
          <c:spPr>
            <a:ln>
              <a:solidFill>
                <a:schemeClr val="bg1"/>
              </a:solidFill>
            </a:ln>
          </c:spPr>
          <c:dLbls>
            <c:txPr>
              <a:bodyPr/>
              <a:lstStyle/>
              <a:p>
                <a:pPr>
                  <a:defRPr sz="1100"/>
                </a:pPr>
                <a:endParaRPr lang="en-US"/>
              </a:p>
            </c:txPr>
            <c:showVal val="1"/>
          </c:dLbls>
          <c:cat>
            <c:strRef>
              <c:f>Sheet1!$A$2:$A$4</c:f>
              <c:strCache>
                <c:ptCount val="3"/>
                <c:pt idx="0">
                  <c:v>persons</c:v>
                </c:pt>
                <c:pt idx="1">
                  <c:v>males</c:v>
                </c:pt>
                <c:pt idx="2">
                  <c:v>females</c:v>
                </c:pt>
              </c:strCache>
            </c:strRef>
          </c:cat>
          <c:val>
            <c:numRef>
              <c:f>Sheet1!$B$2:$B$4</c:f>
              <c:numCache>
                <c:formatCode>General</c:formatCode>
                <c:ptCount val="3"/>
                <c:pt idx="0">
                  <c:v>2.4499999999999997</c:v>
                </c:pt>
                <c:pt idx="1">
                  <c:v>2.68</c:v>
                </c:pt>
                <c:pt idx="2">
                  <c:v>2.2000000000000002</c:v>
                </c:pt>
              </c:numCache>
            </c:numRef>
          </c:val>
        </c:ser>
        <c:ser>
          <c:idx val="1"/>
          <c:order val="1"/>
          <c:tx>
            <c:strRef>
              <c:f>Sheet1!$C$1</c:f>
              <c:strCache>
                <c:ptCount val="1"/>
                <c:pt idx="0">
                  <c:v>scheduled tribes</c:v>
                </c:pt>
              </c:strCache>
            </c:strRef>
          </c:tx>
          <c:spPr>
            <a:ln>
              <a:solidFill>
                <a:schemeClr val="bg1"/>
              </a:solidFill>
            </a:ln>
          </c:spPr>
          <c:dLbls>
            <c:txPr>
              <a:bodyPr/>
              <a:lstStyle/>
              <a:p>
                <a:pPr>
                  <a:defRPr sz="1100"/>
                </a:pPr>
                <a:endParaRPr lang="en-US"/>
              </a:p>
            </c:txPr>
            <c:showVal val="1"/>
          </c:dLbls>
          <c:cat>
            <c:strRef>
              <c:f>Sheet1!$A$2:$A$4</c:f>
              <c:strCache>
                <c:ptCount val="3"/>
                <c:pt idx="0">
                  <c:v>persons</c:v>
                </c:pt>
                <c:pt idx="1">
                  <c:v>males</c:v>
                </c:pt>
                <c:pt idx="2">
                  <c:v>females</c:v>
                </c:pt>
              </c:strCache>
            </c:strRef>
          </c:cat>
          <c:val>
            <c:numRef>
              <c:f>Sheet1!$C$2:$C$4</c:f>
              <c:numCache>
                <c:formatCode>General</c:formatCode>
                <c:ptCount val="3"/>
                <c:pt idx="0">
                  <c:v>2.0499999999999998</c:v>
                </c:pt>
                <c:pt idx="1">
                  <c:v>2.1800000000000002</c:v>
                </c:pt>
                <c:pt idx="2">
                  <c:v>1.9200000000000015</c:v>
                </c:pt>
              </c:numCache>
            </c:numRef>
          </c:val>
        </c:ser>
        <c:ser>
          <c:idx val="2"/>
          <c:order val="2"/>
          <c:tx>
            <c:strRef>
              <c:f>Sheet1!$D$1</c:f>
              <c:strCache>
                <c:ptCount val="1"/>
                <c:pt idx="0">
                  <c:v>others</c:v>
                </c:pt>
              </c:strCache>
            </c:strRef>
          </c:tx>
          <c:spPr>
            <a:ln>
              <a:solidFill>
                <a:schemeClr val="bg1"/>
              </a:solidFill>
            </a:ln>
          </c:spPr>
          <c:dLbls>
            <c:txPr>
              <a:bodyPr/>
              <a:lstStyle/>
              <a:p>
                <a:pPr>
                  <a:defRPr sz="1100"/>
                </a:pPr>
                <a:endParaRPr lang="en-US"/>
              </a:p>
            </c:txPr>
            <c:showVal val="1"/>
          </c:dLbls>
          <c:cat>
            <c:strRef>
              <c:f>Sheet1!$A$2:$A$4</c:f>
              <c:strCache>
                <c:ptCount val="3"/>
                <c:pt idx="0">
                  <c:v>persons</c:v>
                </c:pt>
                <c:pt idx="1">
                  <c:v>males</c:v>
                </c:pt>
                <c:pt idx="2">
                  <c:v>females</c:v>
                </c:pt>
              </c:strCache>
            </c:strRef>
          </c:cat>
          <c:val>
            <c:numRef>
              <c:f>Sheet1!$D$2:$D$4</c:f>
              <c:numCache>
                <c:formatCode>General</c:formatCode>
                <c:ptCount val="3"/>
                <c:pt idx="0">
                  <c:v>2.1800000000000002</c:v>
                </c:pt>
                <c:pt idx="1">
                  <c:v>2.3699999999999997</c:v>
                </c:pt>
                <c:pt idx="2">
                  <c:v>1.9800000000000015</c:v>
                </c:pt>
              </c:numCache>
            </c:numRef>
          </c:val>
        </c:ser>
        <c:axId val="71853568"/>
        <c:axId val="71855104"/>
      </c:barChart>
      <c:catAx>
        <c:axId val="71853568"/>
        <c:scaling>
          <c:orientation val="minMax"/>
        </c:scaling>
        <c:axPos val="b"/>
        <c:tickLblPos val="nextTo"/>
        <c:txPr>
          <a:bodyPr/>
          <a:lstStyle/>
          <a:p>
            <a:pPr>
              <a:defRPr sz="900"/>
            </a:pPr>
            <a:endParaRPr lang="en-US"/>
          </a:p>
        </c:txPr>
        <c:crossAx val="71855104"/>
        <c:crosses val="autoZero"/>
        <c:auto val="1"/>
        <c:lblAlgn val="ctr"/>
        <c:lblOffset val="100"/>
      </c:catAx>
      <c:valAx>
        <c:axId val="71855104"/>
        <c:scaling>
          <c:orientation val="minMax"/>
        </c:scaling>
        <c:axPos val="l"/>
        <c:majorGridlines/>
        <c:numFmt formatCode="General" sourceLinked="1"/>
        <c:tickLblPos val="nextTo"/>
        <c:txPr>
          <a:bodyPr/>
          <a:lstStyle/>
          <a:p>
            <a:pPr>
              <a:defRPr sz="900"/>
            </a:pPr>
            <a:endParaRPr lang="en-US"/>
          </a:p>
        </c:txPr>
        <c:crossAx val="71853568"/>
        <c:crosses val="autoZero"/>
        <c:crossBetween val="between"/>
      </c:valAx>
    </c:plotArea>
    <c:legend>
      <c:legendPos val="r"/>
      <c:txPr>
        <a:bodyPr/>
        <a:lstStyle/>
        <a:p>
          <a:pPr>
            <a:defRPr sz="1000"/>
          </a:pPr>
          <a:endParaRPr lang="en-US"/>
        </a:p>
      </c:txPr>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ser>
          <c:idx val="0"/>
          <c:order val="0"/>
          <c:tx>
            <c:strRef>
              <c:f>Sheet1!$B$1</c:f>
              <c:strCache>
                <c:ptCount val="1"/>
                <c:pt idx="0">
                  <c:v>Sales</c:v>
                </c:pt>
              </c:strCache>
            </c:strRef>
          </c:tx>
          <c:spPr>
            <a:ln>
              <a:solidFill>
                <a:schemeClr val="bg1"/>
              </a:solidFill>
            </a:ln>
          </c:spPr>
          <c:dLbls>
            <c:showVal val="1"/>
            <c:showLeaderLines val="1"/>
          </c:dLbls>
          <c:cat>
            <c:strRef>
              <c:f>Sheet1!$A$2:$A$9</c:f>
              <c:strCache>
                <c:ptCount val="8"/>
                <c:pt idx="0">
                  <c:v>multiple disability</c:v>
                </c:pt>
                <c:pt idx="1">
                  <c:v>in seeing</c:v>
                </c:pt>
                <c:pt idx="2">
                  <c:v>in hearing</c:v>
                </c:pt>
                <c:pt idx="3">
                  <c:v>in speech</c:v>
                </c:pt>
                <c:pt idx="4">
                  <c:v>in movement</c:v>
                </c:pt>
                <c:pt idx="5">
                  <c:v>mental retardation</c:v>
                </c:pt>
                <c:pt idx="6">
                  <c:v>mental illness</c:v>
                </c:pt>
                <c:pt idx="7">
                  <c:v>any other </c:v>
                </c:pt>
              </c:strCache>
            </c:strRef>
          </c:cat>
          <c:val>
            <c:numRef>
              <c:f>Sheet1!$B$2:$B$9</c:f>
              <c:numCache>
                <c:formatCode>General</c:formatCode>
                <c:ptCount val="8"/>
                <c:pt idx="0">
                  <c:v>7.9</c:v>
                </c:pt>
                <c:pt idx="1">
                  <c:v>18.8</c:v>
                </c:pt>
                <c:pt idx="2">
                  <c:v>18.899999999999999</c:v>
                </c:pt>
                <c:pt idx="3">
                  <c:v>7.5</c:v>
                </c:pt>
                <c:pt idx="4">
                  <c:v>20.3</c:v>
                </c:pt>
                <c:pt idx="5">
                  <c:v>5.6</c:v>
                </c:pt>
                <c:pt idx="6">
                  <c:v>2.7</c:v>
                </c:pt>
              </c:numCache>
            </c:numRef>
          </c:val>
        </c:ser>
        <c:firstSliceAng val="0"/>
        <c:holeSize val="50"/>
      </c:doughnutChart>
    </c:plotArea>
    <c:legend>
      <c:legendPos val="r"/>
    </c:legend>
    <c:plotVisOnly val="1"/>
  </c:chart>
  <c:spPr>
    <a:gradFill rotWithShape="1">
      <a:gsLst>
        <a:gs pos="0">
          <a:schemeClr val="dk1">
            <a:tint val="73000"/>
            <a:satMod val="150000"/>
          </a:schemeClr>
        </a:gs>
        <a:gs pos="25000">
          <a:schemeClr val="dk1">
            <a:tint val="96000"/>
            <a:shade val="80000"/>
            <a:satMod val="105000"/>
          </a:schemeClr>
        </a:gs>
        <a:gs pos="38000">
          <a:schemeClr val="dk1">
            <a:tint val="96000"/>
            <a:shade val="59000"/>
            <a:satMod val="120000"/>
          </a:schemeClr>
        </a:gs>
        <a:gs pos="55000">
          <a:schemeClr val="dk1">
            <a:shade val="57000"/>
            <a:satMod val="120000"/>
          </a:schemeClr>
        </a:gs>
        <a:gs pos="80000">
          <a:schemeClr val="dk1">
            <a:shade val="56000"/>
            <a:satMod val="145000"/>
          </a:schemeClr>
        </a:gs>
        <a:gs pos="88000">
          <a:schemeClr val="dk1">
            <a:shade val="63000"/>
            <a:satMod val="160000"/>
          </a:schemeClr>
        </a:gs>
        <a:gs pos="100000">
          <a:schemeClr val="dk1">
            <a:tint val="99555"/>
            <a:satMod val="155000"/>
          </a:schemeClr>
        </a:gs>
      </a:gsLst>
      <a:lin ang="5400000" scaled="1"/>
    </a:gradFill>
    <a:ln w="9525" cap="flat" cmpd="sng" algn="ctr">
      <a:solidFill>
        <a:schemeClr val="dk1">
          <a:shade val="60000"/>
          <a:satMod val="300000"/>
        </a:schemeClr>
      </a:solidFill>
      <a:prstDash val="solid"/>
    </a:ln>
    <a:effectLst>
      <a:glow rad="70000">
        <a:schemeClr val="dk1">
          <a:tint val="30000"/>
          <a:shade val="95000"/>
          <a:satMod val="300000"/>
          <a:alpha val="50000"/>
        </a:schemeClr>
      </a:glow>
    </a:effectLst>
  </c:spPr>
  <c:txPr>
    <a:bodyPr/>
    <a:lstStyle/>
    <a:p>
      <a:pPr>
        <a:defRPr>
          <a:solidFill>
            <a:schemeClr val="lt1"/>
          </a:solidFill>
          <a:latin typeface="+mn-lt"/>
          <a:ea typeface="+mn-ea"/>
          <a:cs typeface="+mn-cs"/>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4231725023733731E-2"/>
          <c:y val="6.6858307573825604E-2"/>
          <c:w val="0.73292413581281068"/>
          <c:h val="0.80396439018068"/>
        </c:manualLayout>
      </c:layout>
      <c:barChart>
        <c:barDir val="col"/>
        <c:grouping val="clustered"/>
        <c:ser>
          <c:idx val="0"/>
          <c:order val="0"/>
          <c:tx>
            <c:strRef>
              <c:f>Sheet1!$B$1</c:f>
              <c:strCache>
                <c:ptCount val="1"/>
                <c:pt idx="0">
                  <c:v>males</c:v>
                </c:pt>
              </c:strCache>
            </c:strRef>
          </c:tx>
          <c:spPr>
            <a:ln>
              <a:solidFill>
                <a:schemeClr val="bg1"/>
              </a:solidFill>
            </a:ln>
          </c:spPr>
          <c:dLbls>
            <c:txPr>
              <a:bodyPr/>
              <a:lstStyle/>
              <a:p>
                <a:pPr>
                  <a:defRPr sz="1000"/>
                </a:pPr>
                <a:endParaRPr lang="en-US"/>
              </a:p>
            </c:txPr>
            <c:showVal val="1"/>
          </c:dLbls>
          <c:cat>
            <c:strRef>
              <c:f>Sheet1!$A$2:$A$9</c:f>
              <c:strCache>
                <c:ptCount val="8"/>
                <c:pt idx="0">
                  <c:v>in seeing</c:v>
                </c:pt>
                <c:pt idx="1">
                  <c:v>in hearing</c:v>
                </c:pt>
                <c:pt idx="2">
                  <c:v>in speech</c:v>
                </c:pt>
                <c:pt idx="3">
                  <c:v>in movement</c:v>
                </c:pt>
                <c:pt idx="4">
                  <c:v>mental retardation</c:v>
                </c:pt>
                <c:pt idx="5">
                  <c:v>mental illness</c:v>
                </c:pt>
                <c:pt idx="6">
                  <c:v>any other</c:v>
                </c:pt>
                <c:pt idx="7">
                  <c:v>multiple disability</c:v>
                </c:pt>
              </c:strCache>
            </c:strRef>
          </c:cat>
          <c:val>
            <c:numRef>
              <c:f>Sheet1!$B$2:$B$9</c:f>
              <c:numCache>
                <c:formatCode>General</c:formatCode>
                <c:ptCount val="8"/>
                <c:pt idx="0">
                  <c:v>17.600000000000001</c:v>
                </c:pt>
                <c:pt idx="1">
                  <c:v>17.899999999999999</c:v>
                </c:pt>
                <c:pt idx="2">
                  <c:v>7.5</c:v>
                </c:pt>
                <c:pt idx="3">
                  <c:v>22.5</c:v>
                </c:pt>
                <c:pt idx="4">
                  <c:v>5.8</c:v>
                </c:pt>
                <c:pt idx="5">
                  <c:v>2.8</c:v>
                </c:pt>
                <c:pt idx="6">
                  <c:v>18.2</c:v>
                </c:pt>
                <c:pt idx="7">
                  <c:v>7.8</c:v>
                </c:pt>
              </c:numCache>
            </c:numRef>
          </c:val>
        </c:ser>
        <c:ser>
          <c:idx val="1"/>
          <c:order val="1"/>
          <c:tx>
            <c:strRef>
              <c:f>Sheet1!$C$1</c:f>
              <c:strCache>
                <c:ptCount val="1"/>
                <c:pt idx="0">
                  <c:v>females</c:v>
                </c:pt>
              </c:strCache>
            </c:strRef>
          </c:tx>
          <c:spPr>
            <a:ln>
              <a:solidFill>
                <a:schemeClr val="bg1"/>
              </a:solidFill>
            </a:ln>
          </c:spPr>
          <c:dLbls>
            <c:txPr>
              <a:bodyPr/>
              <a:lstStyle/>
              <a:p>
                <a:pPr>
                  <a:defRPr sz="1000"/>
                </a:pPr>
                <a:endParaRPr lang="en-US"/>
              </a:p>
            </c:txPr>
            <c:showVal val="1"/>
          </c:dLbls>
          <c:cat>
            <c:strRef>
              <c:f>Sheet1!$A$2:$A$9</c:f>
              <c:strCache>
                <c:ptCount val="8"/>
                <c:pt idx="0">
                  <c:v>in seeing</c:v>
                </c:pt>
                <c:pt idx="1">
                  <c:v>in hearing</c:v>
                </c:pt>
                <c:pt idx="2">
                  <c:v>in speech</c:v>
                </c:pt>
                <c:pt idx="3">
                  <c:v>in movement</c:v>
                </c:pt>
                <c:pt idx="4">
                  <c:v>mental retardation</c:v>
                </c:pt>
                <c:pt idx="5">
                  <c:v>mental illness</c:v>
                </c:pt>
                <c:pt idx="6">
                  <c:v>any other</c:v>
                </c:pt>
                <c:pt idx="7">
                  <c:v>multiple disability</c:v>
                </c:pt>
              </c:strCache>
            </c:strRef>
          </c:cat>
          <c:val>
            <c:numRef>
              <c:f>Sheet1!$C$2:$C$9</c:f>
              <c:numCache>
                <c:formatCode>General</c:formatCode>
                <c:ptCount val="8"/>
                <c:pt idx="0">
                  <c:v>20.2</c:v>
                </c:pt>
                <c:pt idx="1">
                  <c:v>20.2</c:v>
                </c:pt>
                <c:pt idx="2">
                  <c:v>7.4</c:v>
                </c:pt>
                <c:pt idx="3">
                  <c:v>17.5</c:v>
                </c:pt>
                <c:pt idx="4">
                  <c:v>5.4</c:v>
                </c:pt>
                <c:pt idx="5">
                  <c:v>2.6</c:v>
                </c:pt>
                <c:pt idx="6">
                  <c:v>18.600000000000001</c:v>
                </c:pt>
                <c:pt idx="7">
                  <c:v>8.1</c:v>
                </c:pt>
              </c:numCache>
            </c:numRef>
          </c:val>
        </c:ser>
        <c:axId val="64658432"/>
        <c:axId val="64664320"/>
      </c:barChart>
      <c:catAx>
        <c:axId val="64658432"/>
        <c:scaling>
          <c:orientation val="minMax"/>
        </c:scaling>
        <c:axPos val="b"/>
        <c:numFmt formatCode="General" sourceLinked="1"/>
        <c:tickLblPos val="nextTo"/>
        <c:txPr>
          <a:bodyPr/>
          <a:lstStyle/>
          <a:p>
            <a:pPr>
              <a:defRPr sz="1000"/>
            </a:pPr>
            <a:endParaRPr lang="en-US"/>
          </a:p>
        </c:txPr>
        <c:crossAx val="64664320"/>
        <c:crosses val="autoZero"/>
        <c:auto val="1"/>
        <c:lblAlgn val="ctr"/>
        <c:lblOffset val="100"/>
      </c:catAx>
      <c:valAx>
        <c:axId val="64664320"/>
        <c:scaling>
          <c:orientation val="minMax"/>
        </c:scaling>
        <c:axPos val="l"/>
        <c:majorGridlines/>
        <c:numFmt formatCode="General" sourceLinked="1"/>
        <c:tickLblPos val="nextTo"/>
        <c:txPr>
          <a:bodyPr/>
          <a:lstStyle/>
          <a:p>
            <a:pPr>
              <a:defRPr sz="1050"/>
            </a:pPr>
            <a:endParaRPr lang="en-US"/>
          </a:p>
        </c:txPr>
        <c:crossAx val="64658432"/>
        <c:crosses val="autoZero"/>
        <c:crossBetween val="between"/>
      </c:valAx>
    </c:plotArea>
    <c:legend>
      <c:legendPos val="r"/>
      <c:txPr>
        <a:bodyPr/>
        <a:lstStyle/>
        <a:p>
          <a:pPr>
            <a:defRPr sz="900"/>
          </a:pPr>
          <a:endParaRPr lang="en-US"/>
        </a:p>
      </c:txPr>
    </c:legend>
    <c:plotVisOnly val="1"/>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rural</c:v>
                </c:pt>
              </c:strCache>
            </c:strRef>
          </c:tx>
          <c:dLbls>
            <c:txPr>
              <a:bodyPr/>
              <a:lstStyle/>
              <a:p>
                <a:pPr>
                  <a:defRPr sz="1000"/>
                </a:pPr>
                <a:endParaRPr lang="en-US"/>
              </a:p>
            </c:txPr>
            <c:showVal val="1"/>
          </c:dLbls>
          <c:cat>
            <c:strRef>
              <c:f>Sheet1!$A$2:$A$9</c:f>
              <c:strCache>
                <c:ptCount val="8"/>
                <c:pt idx="0">
                  <c:v>in seeenig</c:v>
                </c:pt>
                <c:pt idx="1">
                  <c:v>in hearing</c:v>
                </c:pt>
                <c:pt idx="2">
                  <c:v>in speech</c:v>
                </c:pt>
                <c:pt idx="3">
                  <c:v>in movement</c:v>
                </c:pt>
                <c:pt idx="4">
                  <c:v>mental retardation</c:v>
                </c:pt>
                <c:pt idx="5">
                  <c:v>mental illness</c:v>
                </c:pt>
                <c:pt idx="6">
                  <c:v>any other</c:v>
                </c:pt>
                <c:pt idx="7">
                  <c:v>multiple disability</c:v>
                </c:pt>
              </c:strCache>
            </c:strRef>
          </c:cat>
          <c:val>
            <c:numRef>
              <c:f>Sheet1!$B$2:$B$9</c:f>
              <c:numCache>
                <c:formatCode>General</c:formatCode>
                <c:ptCount val="8"/>
                <c:pt idx="0">
                  <c:v>18.8</c:v>
                </c:pt>
                <c:pt idx="1">
                  <c:v>18.2</c:v>
                </c:pt>
                <c:pt idx="2">
                  <c:v>7</c:v>
                </c:pt>
                <c:pt idx="3">
                  <c:v>21.7</c:v>
                </c:pt>
                <c:pt idx="4">
                  <c:v>5.5</c:v>
                </c:pt>
                <c:pt idx="5">
                  <c:v>2.7</c:v>
                </c:pt>
                <c:pt idx="6">
                  <c:v>17.7</c:v>
                </c:pt>
                <c:pt idx="7">
                  <c:v>8.5</c:v>
                </c:pt>
              </c:numCache>
            </c:numRef>
          </c:val>
        </c:ser>
        <c:ser>
          <c:idx val="1"/>
          <c:order val="1"/>
          <c:tx>
            <c:strRef>
              <c:f>Sheet1!$C$1</c:f>
              <c:strCache>
                <c:ptCount val="1"/>
                <c:pt idx="0">
                  <c:v>urban</c:v>
                </c:pt>
              </c:strCache>
            </c:strRef>
          </c:tx>
          <c:dLbls>
            <c:txPr>
              <a:bodyPr/>
              <a:lstStyle/>
              <a:p>
                <a:pPr>
                  <a:defRPr sz="900"/>
                </a:pPr>
                <a:endParaRPr lang="en-US"/>
              </a:p>
            </c:txPr>
            <c:showVal val="1"/>
          </c:dLbls>
          <c:cat>
            <c:strRef>
              <c:f>Sheet1!$A$2:$A$9</c:f>
              <c:strCache>
                <c:ptCount val="8"/>
                <c:pt idx="0">
                  <c:v>in seeenig</c:v>
                </c:pt>
                <c:pt idx="1">
                  <c:v>in hearing</c:v>
                </c:pt>
                <c:pt idx="2">
                  <c:v>in speech</c:v>
                </c:pt>
                <c:pt idx="3">
                  <c:v>in movement</c:v>
                </c:pt>
                <c:pt idx="4">
                  <c:v>mental retardation</c:v>
                </c:pt>
                <c:pt idx="5">
                  <c:v>mental illness</c:v>
                </c:pt>
                <c:pt idx="6">
                  <c:v>any other</c:v>
                </c:pt>
                <c:pt idx="7">
                  <c:v>multiple disability</c:v>
                </c:pt>
              </c:strCache>
            </c:strRef>
          </c:cat>
          <c:val>
            <c:numRef>
              <c:f>Sheet1!$C$2:$C$9</c:f>
              <c:numCache>
                <c:formatCode>General</c:formatCode>
                <c:ptCount val="8"/>
                <c:pt idx="0">
                  <c:v>18.7</c:v>
                </c:pt>
                <c:pt idx="1">
                  <c:v>20.5</c:v>
                </c:pt>
                <c:pt idx="2">
                  <c:v>8.5</c:v>
                </c:pt>
                <c:pt idx="3">
                  <c:v>17.100000000000001</c:v>
                </c:pt>
                <c:pt idx="4">
                  <c:v>5.9</c:v>
                </c:pt>
                <c:pt idx="5">
                  <c:v>2.8</c:v>
                </c:pt>
                <c:pt idx="6">
                  <c:v>20</c:v>
                </c:pt>
                <c:pt idx="7">
                  <c:v>6.5</c:v>
                </c:pt>
              </c:numCache>
            </c:numRef>
          </c:val>
        </c:ser>
        <c:axId val="75197056"/>
        <c:axId val="75207040"/>
      </c:barChart>
      <c:catAx>
        <c:axId val="75197056"/>
        <c:scaling>
          <c:orientation val="minMax"/>
        </c:scaling>
        <c:axPos val="b"/>
        <c:tickLblPos val="nextTo"/>
        <c:txPr>
          <a:bodyPr/>
          <a:lstStyle/>
          <a:p>
            <a:pPr>
              <a:defRPr sz="900"/>
            </a:pPr>
            <a:endParaRPr lang="en-US"/>
          </a:p>
        </c:txPr>
        <c:crossAx val="75207040"/>
        <c:crosses val="autoZero"/>
        <c:auto val="1"/>
        <c:lblAlgn val="ctr"/>
        <c:lblOffset val="100"/>
      </c:catAx>
      <c:valAx>
        <c:axId val="75207040"/>
        <c:scaling>
          <c:orientation val="minMax"/>
        </c:scaling>
        <c:axPos val="l"/>
        <c:majorGridlines/>
        <c:numFmt formatCode="General" sourceLinked="1"/>
        <c:tickLblPos val="nextTo"/>
        <c:txPr>
          <a:bodyPr/>
          <a:lstStyle/>
          <a:p>
            <a:pPr>
              <a:defRPr sz="1050"/>
            </a:pPr>
            <a:endParaRPr lang="en-US"/>
          </a:p>
        </c:txPr>
        <c:crossAx val="75197056"/>
        <c:crosses val="autoZero"/>
        <c:crossBetween val="between"/>
      </c:valAx>
    </c:plotArea>
    <c:legend>
      <c:legendPos val="r"/>
      <c:txPr>
        <a:bodyPr/>
        <a:lstStyle/>
        <a:p>
          <a:pPr>
            <a:defRPr sz="900"/>
          </a:pPr>
          <a:endParaRPr lang="en-US"/>
        </a:p>
      </c:txPr>
    </c:legend>
    <c:plotVisOnly val="1"/>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spPr>
        <a:ln>
          <a:solidFill>
            <a:schemeClr val="bg1"/>
          </a:solidFill>
        </a:ln>
      </c:spPr>
      <c:txPr>
        <a:bodyPr/>
        <a:lstStyle/>
        <a:p>
          <a:pPr>
            <a:defRPr sz="1200">
              <a:solidFill>
                <a:schemeClr val="tx1"/>
              </a:solidFill>
            </a:defRPr>
          </a:pPr>
          <a:endParaRPr lang="en-US"/>
        </a:p>
      </c:txPr>
    </c:title>
    <c:plotArea>
      <c:layout/>
      <c:doughnutChart>
        <c:varyColors val="1"/>
        <c:ser>
          <c:idx val="0"/>
          <c:order val="0"/>
          <c:tx>
            <c:strRef>
              <c:f>Sheet1!$B$1</c:f>
              <c:strCache>
                <c:ptCount val="1"/>
                <c:pt idx="0">
                  <c:v>scheduled cast</c:v>
                </c:pt>
              </c:strCache>
            </c:strRef>
          </c:tx>
          <c:spPr>
            <a:ln>
              <a:solidFill>
                <a:schemeClr val="bg1"/>
              </a:solidFill>
            </a:ln>
          </c:spPr>
          <c:dLbls>
            <c:txPr>
              <a:bodyPr/>
              <a:lstStyle/>
              <a:p>
                <a:pPr>
                  <a:defRPr sz="900"/>
                </a:pPr>
                <a:endParaRPr lang="en-US"/>
              </a:p>
            </c:txPr>
            <c:showVal val="1"/>
            <c:showLeaderLines val="1"/>
          </c:dLbls>
          <c:cat>
            <c:strRef>
              <c:f>Sheet1!$A$2:$A$9</c:f>
              <c:strCache>
                <c:ptCount val="8"/>
                <c:pt idx="0">
                  <c:v>in seeing</c:v>
                </c:pt>
                <c:pt idx="1">
                  <c:v>in hearing</c:v>
                </c:pt>
                <c:pt idx="2">
                  <c:v>in speech</c:v>
                </c:pt>
                <c:pt idx="3">
                  <c:v>in movement</c:v>
                </c:pt>
                <c:pt idx="4">
                  <c:v>mental retardation</c:v>
                </c:pt>
                <c:pt idx="5">
                  <c:v>mental illness</c:v>
                </c:pt>
                <c:pt idx="6">
                  <c:v>any other</c:v>
                </c:pt>
                <c:pt idx="7">
                  <c:v>multiple disability</c:v>
                </c:pt>
              </c:strCache>
            </c:strRef>
          </c:cat>
          <c:val>
            <c:numRef>
              <c:f>Sheet1!$B$2:$B$9</c:f>
              <c:numCache>
                <c:formatCode>General</c:formatCode>
                <c:ptCount val="8"/>
                <c:pt idx="0">
                  <c:v>19.100000000000001</c:v>
                </c:pt>
                <c:pt idx="1">
                  <c:v>17.399999999999999</c:v>
                </c:pt>
                <c:pt idx="2">
                  <c:v>5.2</c:v>
                </c:pt>
                <c:pt idx="3">
                  <c:v>20.5</c:v>
                </c:pt>
                <c:pt idx="4">
                  <c:v>5.0999999999999996</c:v>
                </c:pt>
                <c:pt idx="5">
                  <c:v>2.4</c:v>
                </c:pt>
                <c:pt idx="6">
                  <c:v>22.9</c:v>
                </c:pt>
                <c:pt idx="7">
                  <c:v>7.3</c:v>
                </c:pt>
              </c:numCache>
            </c:numRef>
          </c:val>
        </c:ser>
        <c:firstSliceAng val="0"/>
        <c:holeSize val="50"/>
      </c:doughnutChart>
    </c:plotArea>
    <c:legend>
      <c:legendPos val="r"/>
      <c:txPr>
        <a:bodyPr/>
        <a:lstStyle/>
        <a:p>
          <a:pPr>
            <a:defRPr sz="800">
              <a:solidFill>
                <a:schemeClr val="tx1"/>
              </a:solidFill>
            </a:defRPr>
          </a:pPr>
          <a:endParaRPr lang="en-US"/>
        </a:p>
      </c:txPr>
    </c:legend>
    <c:plotVisOnly val="1"/>
  </c:chart>
  <c:spPr>
    <a:ln>
      <a:noFill/>
    </a:ln>
  </c:spPr>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spPr>
        <a:ln>
          <a:solidFill>
            <a:schemeClr val="bg1"/>
          </a:solidFill>
        </a:ln>
      </c:spPr>
      <c:txPr>
        <a:bodyPr/>
        <a:lstStyle/>
        <a:p>
          <a:pPr>
            <a:defRPr sz="1200"/>
          </a:pPr>
          <a:endParaRPr lang="en-US"/>
        </a:p>
      </c:txPr>
    </c:title>
    <c:plotArea>
      <c:layout/>
      <c:doughnutChart>
        <c:varyColors val="1"/>
        <c:ser>
          <c:idx val="0"/>
          <c:order val="0"/>
          <c:tx>
            <c:strRef>
              <c:f>Sheet1!$B$1</c:f>
              <c:strCache>
                <c:ptCount val="1"/>
                <c:pt idx="0">
                  <c:v>other than SCs and STs</c:v>
                </c:pt>
              </c:strCache>
            </c:strRef>
          </c:tx>
          <c:spPr>
            <a:ln>
              <a:solidFill>
                <a:schemeClr val="bg1"/>
              </a:solidFill>
            </a:ln>
          </c:spPr>
          <c:dLbls>
            <c:txPr>
              <a:bodyPr/>
              <a:lstStyle/>
              <a:p>
                <a:pPr>
                  <a:defRPr sz="800"/>
                </a:pPr>
                <a:endParaRPr lang="en-US"/>
              </a:p>
            </c:txPr>
            <c:showVal val="1"/>
            <c:showLeaderLines val="1"/>
          </c:dLbls>
          <c:cat>
            <c:strRef>
              <c:f>Sheet1!$A$2:$A$9</c:f>
              <c:strCache>
                <c:ptCount val="8"/>
                <c:pt idx="0">
                  <c:v>in seeing </c:v>
                </c:pt>
                <c:pt idx="1">
                  <c:v>in hearing</c:v>
                </c:pt>
                <c:pt idx="2">
                  <c:v>in speech</c:v>
                </c:pt>
                <c:pt idx="3">
                  <c:v>in movement</c:v>
                </c:pt>
                <c:pt idx="4">
                  <c:v>mental retardation</c:v>
                </c:pt>
                <c:pt idx="5">
                  <c:v>mental illness</c:v>
                </c:pt>
                <c:pt idx="6">
                  <c:v>any other</c:v>
                </c:pt>
                <c:pt idx="7">
                  <c:v>multiple disability</c:v>
                </c:pt>
              </c:strCache>
            </c:strRef>
          </c:cat>
          <c:val>
            <c:numRef>
              <c:f>Sheet1!$B$2:$B$9</c:f>
              <c:numCache>
                <c:formatCode>General</c:formatCode>
                <c:ptCount val="8"/>
                <c:pt idx="0">
                  <c:v>18.600000000000001</c:v>
                </c:pt>
                <c:pt idx="1">
                  <c:v>19.2</c:v>
                </c:pt>
                <c:pt idx="2">
                  <c:v>8.3000000000000007</c:v>
                </c:pt>
                <c:pt idx="3">
                  <c:v>20</c:v>
                </c:pt>
                <c:pt idx="4">
                  <c:v>5.8</c:v>
                </c:pt>
                <c:pt idx="5">
                  <c:v>2.8</c:v>
                </c:pt>
                <c:pt idx="6">
                  <c:v>17.399999999999999</c:v>
                </c:pt>
                <c:pt idx="7">
                  <c:v>7.9</c:v>
                </c:pt>
              </c:numCache>
            </c:numRef>
          </c:val>
        </c:ser>
        <c:firstSliceAng val="0"/>
        <c:holeSize val="50"/>
      </c:doughnutChart>
    </c:plotArea>
    <c:legend>
      <c:legendPos val="r"/>
      <c:spPr>
        <a:ln>
          <a:noFill/>
        </a:ln>
      </c:spPr>
      <c:txPr>
        <a:bodyPr/>
        <a:lstStyle/>
        <a:p>
          <a:pPr>
            <a:defRPr sz="800"/>
          </a:pPr>
          <a:endParaRPr lang="en-US"/>
        </a:p>
      </c:txPr>
    </c:legend>
    <c:plotVisOnly val="1"/>
  </c:chart>
  <c:spPr>
    <a:ln>
      <a:noFill/>
    </a:ln>
  </c:spPr>
  <c:txPr>
    <a:bodyPr/>
    <a:lstStyle/>
    <a:p>
      <a:pPr>
        <a:defRPr sz="1800"/>
      </a:pPr>
      <a:endParaRPr lang="en-US"/>
    </a:p>
  </c:txPr>
  <c:externalData r:id="rId1"/>
</c:chartSpace>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cdr:x>
      <cdr:y>0.08475</cdr:y>
    </cdr:from>
    <cdr:to>
      <cdr:x>1</cdr:x>
      <cdr:y>0.21459</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381000"/>
          <a:ext cx="3657600" cy="583767"/>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86E1B9-0C7D-4DF2-86BD-681351C1B099}" type="datetimeFigureOut">
              <a:rPr lang="en-US" smtClean="0"/>
              <a:pPr/>
              <a:t>09/05/2018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3B418B-6FB3-4722-B4A5-173C4FC56AB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B418B-6FB3-4722-B4A5-173C4FC56ABD}"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2FFAEDE-ED35-4230-A152-406A36238F8B}" type="datetimeFigureOut">
              <a:rPr lang="en-US" smtClean="0"/>
              <a:pPr/>
              <a:t>09/05/2018</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ECF33BE9-4440-423D-BCE4-C8BD4C00D9D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FFAEDE-ED35-4230-A152-406A36238F8B}" type="datetimeFigureOut">
              <a:rPr lang="en-US" smtClean="0"/>
              <a:pPr/>
              <a:t>09/05/2018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F33BE9-4440-423D-BCE4-C8BD4C00D9DB}" type="slidenum">
              <a:rPr lang="en-US" smtClean="0"/>
              <a:pPr/>
              <a:t>‹#›</a:t>
            </a:fld>
            <a:endParaRPr lang="en-US" dirty="0"/>
          </a:p>
        </p:txBody>
      </p:sp>
    </p:spTree>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FFAEDE-ED35-4230-A152-406A36238F8B}" type="datetimeFigureOut">
              <a:rPr lang="en-US" smtClean="0"/>
              <a:pPr/>
              <a:t>09/05/2018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F33BE9-4440-423D-BCE4-C8BD4C00D9DB}" type="slidenum">
              <a:rPr lang="en-US" smtClean="0"/>
              <a:pPr/>
              <a:t>‹#›</a:t>
            </a:fld>
            <a:endParaRPr lang="en-US" dirty="0"/>
          </a:p>
        </p:txBody>
      </p:sp>
    </p:spTree>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FFAEDE-ED35-4230-A152-406A36238F8B}" type="datetimeFigureOut">
              <a:rPr lang="en-US" smtClean="0"/>
              <a:pPr/>
              <a:t>09/05/2018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F33BE9-4440-423D-BCE4-C8BD4C00D9DB}" type="slidenum">
              <a:rPr lang="en-US" smtClean="0"/>
              <a:pPr/>
              <a:t>‹#›</a:t>
            </a:fld>
            <a:endParaRPr lang="en-US" dirty="0"/>
          </a:p>
        </p:txBody>
      </p:sp>
    </p:spTree>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2FFAEDE-ED35-4230-A152-406A36238F8B}" type="datetimeFigureOut">
              <a:rPr lang="en-US" smtClean="0"/>
              <a:pPr/>
              <a:t>09/05/2018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F33BE9-4440-423D-BCE4-C8BD4C00D9D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2FFAEDE-ED35-4230-A152-406A36238F8B}" type="datetimeFigureOut">
              <a:rPr lang="en-US" smtClean="0"/>
              <a:pPr/>
              <a:t>09/05/2018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F33BE9-4440-423D-BCE4-C8BD4C00D9DB}" type="slidenum">
              <a:rPr lang="en-US" smtClean="0"/>
              <a:pPr/>
              <a:t>‹#›</a:t>
            </a:fld>
            <a:endParaRPr lang="en-US" dirty="0"/>
          </a:p>
        </p:txBody>
      </p:sp>
    </p:spTree>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2FFAEDE-ED35-4230-A152-406A36238F8B}" type="datetimeFigureOut">
              <a:rPr lang="en-US" smtClean="0"/>
              <a:pPr/>
              <a:t>09/05/2018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F33BE9-4440-423D-BCE4-C8BD4C00D9DB}" type="slidenum">
              <a:rPr lang="en-US" smtClean="0"/>
              <a:pPr/>
              <a:t>‹#›</a:t>
            </a:fld>
            <a:endParaRPr lang="en-US" dirty="0"/>
          </a:p>
        </p:txBody>
      </p:sp>
    </p:spTree>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2FFAEDE-ED35-4230-A152-406A36238F8B}" type="datetimeFigureOut">
              <a:rPr lang="en-US" smtClean="0"/>
              <a:pPr/>
              <a:t>09/05/2018</a:t>
            </a:fld>
            <a:endParaRPr lang="en-US" dirty="0"/>
          </a:p>
        </p:txBody>
      </p:sp>
      <p:sp>
        <p:nvSpPr>
          <p:cNvPr id="8" name="Slide Number Placeholder 7"/>
          <p:cNvSpPr>
            <a:spLocks noGrp="1"/>
          </p:cNvSpPr>
          <p:nvPr>
            <p:ph type="sldNum" sz="quarter" idx="11"/>
          </p:nvPr>
        </p:nvSpPr>
        <p:spPr/>
        <p:txBody>
          <a:bodyPr/>
          <a:lstStyle/>
          <a:p>
            <a:fld id="{ECF33BE9-4440-423D-BCE4-C8BD4C00D9DB}"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FAEDE-ED35-4230-A152-406A36238F8B}" type="datetimeFigureOut">
              <a:rPr lang="en-US" smtClean="0"/>
              <a:pPr/>
              <a:t>09/05/2018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F33BE9-4440-423D-BCE4-C8BD4C00D9DB}" type="slidenum">
              <a:rPr lang="en-US" smtClean="0"/>
              <a:pPr/>
              <a:t>‹#›</a:t>
            </a:fld>
            <a:endParaRPr lang="en-US" dirty="0"/>
          </a:p>
        </p:txBody>
      </p:sp>
    </p:spTree>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2FFAEDE-ED35-4230-A152-406A36238F8B}" type="datetimeFigureOut">
              <a:rPr lang="en-US" smtClean="0"/>
              <a:pPr/>
              <a:t>09/05/2018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ECF33BE9-4440-423D-BCE4-C8BD4C00D9DB}" type="slidenum">
              <a:rPr lang="en-US" smtClean="0"/>
              <a:pPr/>
              <a:t>‹#›</a:t>
            </a:fld>
            <a:endParaRPr lang="en-US" dirty="0"/>
          </a:p>
        </p:txBody>
      </p:sp>
    </p:spTree>
  </p:cSld>
  <p:clrMapOvr>
    <a:masterClrMapping/>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A2FFAEDE-ED35-4230-A152-406A36238F8B}" type="datetimeFigureOut">
              <a:rPr lang="en-US" smtClean="0"/>
              <a:pPr/>
              <a:t>09/05/2018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F33BE9-4440-423D-BCE4-C8BD4C00D9DB}" type="slidenum">
              <a:rPr lang="en-US" smtClean="0"/>
              <a:pPr/>
              <a:t>‹#›</a:t>
            </a:fld>
            <a:endParaRPr lang="en-US" dirty="0"/>
          </a:p>
        </p:txBody>
      </p:sp>
    </p:spTree>
  </p:cSld>
  <p:clrMapOvr>
    <a:masterClrMapping/>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2FFAEDE-ED35-4230-A152-406A36238F8B}" type="datetimeFigureOut">
              <a:rPr lang="en-US" smtClean="0"/>
              <a:pPr/>
              <a:t>09/05/2018</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ECF33BE9-4440-423D-BCE4-C8BD4C00D9D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newsflash/>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2.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5.xml"/><Relationship Id="rId5" Type="http://schemas.openxmlformats.org/officeDocument/2006/relationships/chart" Target="../charts/chart10.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457200"/>
            <a:ext cx="6400800" cy="1858962"/>
          </a:xfrm>
        </p:spPr>
        <p:style>
          <a:lnRef idx="1">
            <a:schemeClr val="dk1"/>
          </a:lnRef>
          <a:fillRef idx="2">
            <a:schemeClr val="dk1"/>
          </a:fillRef>
          <a:effectRef idx="1">
            <a:schemeClr val="dk1"/>
          </a:effectRef>
          <a:fontRef idx="minor">
            <a:schemeClr val="dk1"/>
          </a:fontRef>
        </p:style>
        <p:txBody>
          <a:bodyPr>
            <a:normAutofit/>
          </a:bodyPr>
          <a:lstStyle/>
          <a:p>
            <a:pPr algn="r"/>
            <a:r>
              <a:rPr lang="en-US" sz="2800" dirty="0" smtClean="0"/>
              <a:t>CENSUS OF INDIA 2011</a:t>
            </a:r>
            <a:br>
              <a:rPr lang="en-US" sz="2800" dirty="0" smtClean="0"/>
            </a:br>
            <a:r>
              <a:rPr lang="en-US" sz="4400" dirty="0" smtClean="0"/>
              <a:t>DATA ON DISABILITY</a:t>
            </a:r>
            <a:endParaRPr lang="en-US" sz="4400" dirty="0"/>
          </a:p>
        </p:txBody>
      </p:sp>
      <p:pic>
        <p:nvPicPr>
          <p:cNvPr id="6" name="Content Placeholder 3" descr="vcare  logo.jpg"/>
          <p:cNvPicPr>
            <a:picLocks noChangeAspect="1"/>
          </p:cNvPicPr>
          <p:nvPr/>
        </p:nvPicPr>
        <p:blipFill>
          <a:blip r:embed="rId2">
            <a:lum bright="-10000" contrast="10000"/>
          </a:blip>
          <a:srcRect/>
          <a:stretch>
            <a:fillRect/>
          </a:stretch>
        </p:blipFill>
        <p:spPr>
          <a:xfrm>
            <a:off x="6934200" y="457200"/>
            <a:ext cx="1969477" cy="1828800"/>
          </a:xfrm>
          <a:prstGeom prst="rect">
            <a:avLst/>
          </a:prstGeom>
          <a:ln w="9525" cap="flat" cmpd="sng" algn="ctr">
            <a:solidFill>
              <a:schemeClr val="bg1"/>
            </a:solidFill>
            <a:prstDash val="solid"/>
          </a:ln>
          <a:scene3d>
            <a:camera prst="obliqueTopRight"/>
            <a:lightRig rig="threePt" dir="t"/>
          </a:scene3d>
        </p:spPr>
        <p:style>
          <a:lnRef idx="1">
            <a:schemeClr val="dk1"/>
          </a:lnRef>
          <a:fillRef idx="2">
            <a:schemeClr val="dk1"/>
          </a:fillRef>
          <a:effectRef idx="1">
            <a:schemeClr val="dk1"/>
          </a:effectRef>
          <a:fontRef idx="minor">
            <a:schemeClr val="dk1"/>
          </a:fontRef>
        </p:style>
      </p:pic>
      <p:sp>
        <p:nvSpPr>
          <p:cNvPr id="7" name="Rectangle 6"/>
          <p:cNvSpPr/>
          <p:nvPr/>
        </p:nvSpPr>
        <p:spPr>
          <a:xfrm>
            <a:off x="1600200" y="4724400"/>
            <a:ext cx="4572000" cy="400110"/>
          </a:xfrm>
          <a:prstGeom prst="rect">
            <a:avLst/>
          </a:prstGeom>
        </p:spPr>
        <p:txBody>
          <a:bodyPr>
            <a:spAutoFit/>
          </a:bodyPr>
          <a:lstStyle/>
          <a:p>
            <a:pPr lvl="0" algn="ctr">
              <a:spcBef>
                <a:spcPct val="0"/>
              </a:spcBef>
              <a:defRPr/>
            </a:pPr>
            <a:endParaRPr lang="en-US" sz="2000" b="1" dirty="0">
              <a:ln w="10541" cmpd="sng">
                <a:solidFill>
                  <a:schemeClr val="accent1">
                    <a:shade val="88000"/>
                    <a:satMod val="110000"/>
                  </a:schemeClr>
                </a:solidFill>
                <a:prstDash val="solid"/>
              </a:ln>
              <a:solidFill>
                <a:srgbClr val="FF0000"/>
              </a:solidFill>
              <a:effectLst>
                <a:outerShdw blurRad="50800" dist="38100" dir="2700000" algn="tl" rotWithShape="0">
                  <a:prstClr val="black">
                    <a:alpha val="40000"/>
                  </a:prstClr>
                </a:outerShdw>
              </a:effectLst>
            </a:endParaRPr>
          </a:p>
        </p:txBody>
      </p:sp>
      <p:sp>
        <p:nvSpPr>
          <p:cNvPr id="5" name="Rectangle 4"/>
          <p:cNvSpPr/>
          <p:nvPr/>
        </p:nvSpPr>
        <p:spPr>
          <a:xfrm>
            <a:off x="381000" y="2971800"/>
            <a:ext cx="8534400" cy="2862322"/>
          </a:xfrm>
          <a:prstGeom prst="rect">
            <a:avLst/>
          </a:prstGeom>
        </p:spPr>
        <p:txBody>
          <a:bodyPr wrap="square">
            <a:spAutoFit/>
          </a:bodyPr>
          <a:lstStyle/>
          <a:p>
            <a:pPr algn="ctr"/>
            <a:r>
              <a:rPr lang="en-US" b="1" dirty="0" smtClean="0">
                <a:ln w="10541" cmpd="sng">
                  <a:solidFill>
                    <a:schemeClr val="accent1">
                      <a:shade val="88000"/>
                      <a:satMod val="110000"/>
                    </a:schemeClr>
                  </a:solidFill>
                  <a:prstDash val="solid"/>
                </a:ln>
                <a:solidFill>
                  <a:schemeClr val="tx1">
                    <a:lumMod val="95000"/>
                    <a:lumOff val="5000"/>
                  </a:schemeClr>
                </a:solidFill>
                <a:effectLst>
                  <a:outerShdw blurRad="50800" dist="38100" dir="2700000" algn="tl" rotWithShape="0">
                    <a:prstClr val="black">
                      <a:alpha val="40000"/>
                    </a:prstClr>
                  </a:outerShdw>
                </a:effectLst>
              </a:rPr>
              <a:t>REGISTERED AT THANE REG. NO F/19997/THA </a:t>
            </a:r>
          </a:p>
          <a:p>
            <a:pPr algn="ctr"/>
            <a:endParaRPr lang="en-US" b="1" dirty="0" smtClean="0">
              <a:ln w="10541" cmpd="sng">
                <a:solidFill>
                  <a:schemeClr val="accent1">
                    <a:shade val="88000"/>
                    <a:satMod val="110000"/>
                  </a:schemeClr>
                </a:solidFill>
                <a:prstDash val="solid"/>
              </a:ln>
              <a:solidFill>
                <a:schemeClr val="tx1">
                  <a:lumMod val="95000"/>
                  <a:lumOff val="5000"/>
                </a:schemeClr>
              </a:solidFill>
              <a:effectLst>
                <a:outerShdw blurRad="50800" dist="38100" dir="2700000" algn="tl" rotWithShape="0">
                  <a:prstClr val="black">
                    <a:alpha val="40000"/>
                  </a:prstClr>
                </a:outerShdw>
              </a:effectLst>
            </a:endParaRPr>
          </a:p>
          <a:p>
            <a:pPr algn="ctr"/>
            <a:r>
              <a:rPr lang="en-US" b="1" dirty="0" smtClean="0">
                <a:ln w="10541" cmpd="sng">
                  <a:solidFill>
                    <a:schemeClr val="accent1">
                      <a:shade val="88000"/>
                      <a:satMod val="110000"/>
                    </a:schemeClr>
                  </a:solidFill>
                  <a:prstDash val="solid"/>
                </a:ln>
                <a:solidFill>
                  <a:schemeClr val="tx1">
                    <a:lumMod val="95000"/>
                    <a:lumOff val="5000"/>
                  </a:schemeClr>
                </a:solidFill>
                <a:effectLst>
                  <a:outerShdw blurRad="50800" dist="38100" dir="2700000" algn="tl" rotWithShape="0">
                    <a:prstClr val="black">
                      <a:alpha val="40000"/>
                    </a:prstClr>
                  </a:outerShdw>
                </a:effectLst>
              </a:rPr>
              <a:t>U/S 12A OF THE I.T. ACT 1961:THN/CIT-11/12 A(a)295/2012-13 </a:t>
            </a:r>
          </a:p>
          <a:p>
            <a:pPr algn="ctr"/>
            <a:endParaRPr lang="en-US" b="1" dirty="0" smtClean="0">
              <a:ln w="10541" cmpd="sng">
                <a:solidFill>
                  <a:schemeClr val="accent1">
                    <a:shade val="88000"/>
                    <a:satMod val="110000"/>
                  </a:schemeClr>
                </a:solidFill>
                <a:prstDash val="solid"/>
              </a:ln>
              <a:solidFill>
                <a:schemeClr val="tx1">
                  <a:lumMod val="95000"/>
                  <a:lumOff val="5000"/>
                </a:schemeClr>
              </a:solidFill>
              <a:effectLst>
                <a:outerShdw blurRad="50800" dist="38100" dir="2700000" algn="tl" rotWithShape="0">
                  <a:prstClr val="black">
                    <a:alpha val="40000"/>
                  </a:prstClr>
                </a:outerShdw>
              </a:effectLst>
            </a:endParaRPr>
          </a:p>
          <a:p>
            <a:pPr algn="ctr"/>
            <a:r>
              <a:rPr lang="en-US" b="1" dirty="0" smtClean="0">
                <a:ln w="10541" cmpd="sng">
                  <a:solidFill>
                    <a:schemeClr val="accent1">
                      <a:shade val="88000"/>
                      <a:satMod val="110000"/>
                    </a:schemeClr>
                  </a:solidFill>
                  <a:prstDash val="solid"/>
                </a:ln>
                <a:solidFill>
                  <a:schemeClr val="tx1">
                    <a:lumMod val="95000"/>
                    <a:lumOff val="5000"/>
                  </a:schemeClr>
                </a:solidFill>
                <a:effectLst>
                  <a:outerShdw blurRad="50800" dist="38100" dir="2700000" algn="tl" rotWithShape="0">
                    <a:prstClr val="black">
                      <a:alpha val="40000"/>
                    </a:prstClr>
                  </a:outerShdw>
                </a:effectLst>
              </a:rPr>
              <a:t>U/S 80G OF THE I.T ACT,1961 THN/CIT-11/TEC/ATG/295/2012-13</a:t>
            </a:r>
          </a:p>
          <a:p>
            <a:pPr algn="ctr"/>
            <a:endParaRPr lang="en-US" b="1" dirty="0" smtClean="0">
              <a:ln w="10541" cmpd="sng">
                <a:solidFill>
                  <a:schemeClr val="accent1">
                    <a:shade val="88000"/>
                    <a:satMod val="110000"/>
                  </a:schemeClr>
                </a:solidFill>
                <a:prstDash val="solid"/>
              </a:ln>
              <a:solidFill>
                <a:schemeClr val="tx1">
                  <a:lumMod val="95000"/>
                  <a:lumOff val="5000"/>
                </a:schemeClr>
              </a:solidFill>
              <a:effectLst>
                <a:outerShdw blurRad="50800" dist="38100" dir="2700000" algn="tl" rotWithShape="0">
                  <a:prstClr val="black">
                    <a:alpha val="40000"/>
                  </a:prstClr>
                </a:outerShdw>
              </a:effectLst>
            </a:endParaRPr>
          </a:p>
          <a:p>
            <a:pPr algn="ctr"/>
            <a:r>
              <a:rPr lang="en-US" b="1" dirty="0" smtClean="0">
                <a:ln w="10541" cmpd="sng">
                  <a:solidFill>
                    <a:schemeClr val="accent1">
                      <a:shade val="88000"/>
                      <a:satMod val="110000"/>
                    </a:schemeClr>
                  </a:solidFill>
                  <a:prstDash val="solid"/>
                </a:ln>
                <a:solidFill>
                  <a:schemeClr val="tx1">
                    <a:lumMod val="95000"/>
                    <a:lumOff val="5000"/>
                  </a:schemeClr>
                </a:solidFill>
                <a:effectLst>
                  <a:outerShdw blurRad="50800" dist="38100" dir="2700000" algn="tl" rotWithShape="0">
                    <a:prstClr val="black">
                      <a:alpha val="40000"/>
                    </a:prstClr>
                  </a:outerShdw>
                </a:effectLst>
              </a:rPr>
              <a:t>NITI AAYOG UNIQUE ID MH/2017/0175219</a:t>
            </a:r>
          </a:p>
          <a:p>
            <a:pPr algn="ctr"/>
            <a:endParaRPr lang="en-US" b="1" dirty="0" smtClean="0">
              <a:ln w="10541" cmpd="sng">
                <a:solidFill>
                  <a:schemeClr val="accent1">
                    <a:shade val="88000"/>
                    <a:satMod val="110000"/>
                  </a:schemeClr>
                </a:solidFill>
                <a:prstDash val="solid"/>
              </a:ln>
              <a:solidFill>
                <a:schemeClr val="tx1">
                  <a:lumMod val="95000"/>
                  <a:lumOff val="5000"/>
                </a:schemeClr>
              </a:solidFill>
              <a:effectLst>
                <a:outerShdw blurRad="50800" dist="38100" dir="2700000" algn="tl" rotWithShape="0">
                  <a:prstClr val="black">
                    <a:alpha val="40000"/>
                  </a:prstClr>
                </a:outerShdw>
              </a:effectLst>
            </a:endParaRPr>
          </a:p>
          <a:p>
            <a:pPr algn="ctr"/>
            <a:r>
              <a:rPr lang="en-US" b="1" dirty="0" smtClean="0">
                <a:ln w="10541" cmpd="sng">
                  <a:solidFill>
                    <a:schemeClr val="accent1">
                      <a:shade val="88000"/>
                      <a:satMod val="110000"/>
                    </a:schemeClr>
                  </a:solidFill>
                  <a:prstDash val="solid"/>
                </a:ln>
                <a:solidFill>
                  <a:schemeClr val="tx1">
                    <a:lumMod val="95000"/>
                    <a:lumOff val="5000"/>
                  </a:schemeClr>
                </a:solidFill>
                <a:effectLst>
                  <a:outerShdw blurRad="50800" dist="38100" dir="2700000" algn="tl" rotWithShape="0">
                    <a:prstClr val="black">
                      <a:alpha val="40000"/>
                    </a:prstClr>
                  </a:outerShdw>
                </a:effectLst>
              </a:rPr>
              <a:t>REGISTER WITH UNITED </a:t>
            </a:r>
            <a:r>
              <a:rPr lang="en-US" b="1" smtClean="0">
                <a:ln w="10541" cmpd="sng">
                  <a:solidFill>
                    <a:schemeClr val="accent1">
                      <a:shade val="88000"/>
                      <a:satMod val="110000"/>
                    </a:schemeClr>
                  </a:solidFill>
                  <a:prstDash val="solid"/>
                </a:ln>
                <a:solidFill>
                  <a:schemeClr val="tx1">
                    <a:lumMod val="95000"/>
                    <a:lumOff val="5000"/>
                  </a:schemeClr>
                </a:solidFill>
                <a:effectLst>
                  <a:outerShdw blurRad="50800" dist="38100" dir="2700000" algn="tl" rotWithShape="0">
                    <a:prstClr val="black">
                      <a:alpha val="40000"/>
                    </a:prstClr>
                  </a:outerShdw>
                </a:effectLst>
              </a:rPr>
              <a:t>NATIONS DEPARTMENT </a:t>
            </a:r>
            <a:r>
              <a:rPr lang="en-US" b="1" dirty="0" smtClean="0">
                <a:ln w="10541" cmpd="sng">
                  <a:solidFill>
                    <a:schemeClr val="accent1">
                      <a:shade val="88000"/>
                      <a:satMod val="110000"/>
                    </a:schemeClr>
                  </a:solidFill>
                  <a:prstDash val="solid"/>
                </a:ln>
                <a:solidFill>
                  <a:schemeClr val="tx1">
                    <a:lumMod val="95000"/>
                    <a:lumOff val="5000"/>
                  </a:schemeClr>
                </a:solidFill>
                <a:effectLst>
                  <a:outerShdw blurRad="50800" dist="38100" dir="2700000" algn="tl" rotWithShape="0">
                    <a:prstClr val="black">
                      <a:alpha val="40000"/>
                    </a:prstClr>
                  </a:outerShdw>
                </a:effectLst>
              </a:rPr>
              <a:t>OF ECONOMIC AND SOCIAL AFFAIRS</a:t>
            </a:r>
            <a:endParaRPr lang="en-US" dirty="0">
              <a:solidFill>
                <a:schemeClr val="tx1">
                  <a:lumMod val="95000"/>
                  <a:lumOff val="5000"/>
                </a:schemeClr>
              </a:solidFill>
            </a:endParaRPr>
          </a:p>
        </p:txBody>
      </p:sp>
    </p:spTree>
  </p:cSld>
  <p:clrMapOvr>
    <a:masterClrMapping/>
  </p:clrMapOvr>
  <p:transition spd="med" advTm="5000">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1000" y="1600200"/>
            <a:ext cx="8458200" cy="4724400"/>
          </a:xfrm>
        </p:spPr>
        <p:style>
          <a:lnRef idx="1">
            <a:schemeClr val="dk1"/>
          </a:lnRef>
          <a:fillRef idx="3">
            <a:schemeClr val="dk1"/>
          </a:fillRef>
          <a:effectRef idx="2">
            <a:schemeClr val="dk1"/>
          </a:effectRef>
          <a:fontRef idx="minor">
            <a:schemeClr val="lt1"/>
          </a:fontRef>
        </p:style>
        <p:txBody>
          <a:bodyPr>
            <a:normAutofit/>
          </a:bodyPr>
          <a:lstStyle/>
          <a:p>
            <a:endParaRPr lang="en-US" sz="1800" dirty="0" smtClean="0">
              <a:solidFill>
                <a:schemeClr val="bg1"/>
              </a:solidFill>
            </a:endParaRPr>
          </a:p>
          <a:p>
            <a:r>
              <a:rPr lang="en-US" sz="1800" dirty="0" smtClean="0">
                <a:solidFill>
                  <a:schemeClr val="bg1"/>
                </a:solidFill>
              </a:rPr>
              <a:t>  </a:t>
            </a:r>
            <a:r>
              <a:rPr lang="en-US" sz="1800" dirty="0" smtClean="0">
                <a:solidFill>
                  <a:schemeClr val="tx1"/>
                </a:solidFill>
              </a:rPr>
              <a:t>Posters and banners</a:t>
            </a:r>
            <a:endParaRPr lang="en-US" sz="1800" dirty="0">
              <a:solidFill>
                <a:schemeClr val="tx1"/>
              </a:solidFill>
            </a:endParaRPr>
          </a:p>
        </p:txBody>
      </p:sp>
      <p:sp>
        <p:nvSpPr>
          <p:cNvPr id="8" name="Text Placeholder 7"/>
          <p:cNvSpPr>
            <a:spLocks noGrp="1"/>
          </p:cNvSpPr>
          <p:nvPr>
            <p:ph type="body" sz="half" idx="3"/>
          </p:nvPr>
        </p:nvSpPr>
        <p:spPr>
          <a:xfrm>
            <a:off x="4572000" y="3505200"/>
            <a:ext cx="4041775" cy="381000"/>
          </a:xfrm>
        </p:spPr>
        <p:txBody>
          <a:bodyPr>
            <a:normAutofit/>
          </a:bodyPr>
          <a:lstStyle/>
          <a:p>
            <a:r>
              <a:rPr lang="en-US" sz="1600" dirty="0" smtClean="0">
                <a:solidFill>
                  <a:schemeClr val="tx1"/>
                </a:solidFill>
              </a:rPr>
              <a:t>Leaflet on disability for media kit</a:t>
            </a:r>
            <a:endParaRPr lang="en-US" sz="1600" dirty="0">
              <a:solidFill>
                <a:schemeClr val="tx1"/>
              </a:solidFill>
            </a:endParaRPr>
          </a:p>
        </p:txBody>
      </p:sp>
      <p:sp>
        <p:nvSpPr>
          <p:cNvPr id="10" name="Title 1"/>
          <p:cNvSpPr>
            <a:spLocks noGrp="1"/>
          </p:cNvSpPr>
          <p:nvPr>
            <p:ph type="title"/>
          </p:nvPr>
        </p:nvSpPr>
        <p:spPr>
          <a:xfrm>
            <a:off x="381000" y="304800"/>
            <a:ext cx="7239000" cy="888093"/>
          </a:xfrm>
        </p:spPr>
        <p:style>
          <a:lnRef idx="1">
            <a:schemeClr val="dk1"/>
          </a:lnRef>
          <a:fillRef idx="2">
            <a:schemeClr val="dk1"/>
          </a:fillRef>
          <a:effectRef idx="1">
            <a:schemeClr val="dk1"/>
          </a:effectRef>
          <a:fontRef idx="minor">
            <a:schemeClr val="dk1"/>
          </a:fontRef>
        </p:style>
        <p:txBody>
          <a:bodyPr>
            <a:normAutofit/>
          </a:bodyPr>
          <a:lstStyle/>
          <a:p>
            <a:pPr algn="ctr"/>
            <a:r>
              <a:rPr lang="en-US" sz="2400" b="1" dirty="0" smtClean="0"/>
              <a:t> </a:t>
            </a:r>
            <a:r>
              <a:rPr lang="en-US" sz="2400" b="1" dirty="0" smtClean="0">
                <a:solidFill>
                  <a:schemeClr val="bg1"/>
                </a:solidFill>
              </a:rPr>
              <a:t>Special Efforts made to Improve Coverage (Contd.)</a:t>
            </a:r>
            <a:endParaRPr lang="en-US" sz="2400" dirty="0"/>
          </a:p>
        </p:txBody>
      </p:sp>
      <p:pic>
        <p:nvPicPr>
          <p:cNvPr id="11" name="Picture 2"/>
          <p:cNvPicPr>
            <a:picLocks noGrp="1" noChangeAspect="1" noChangeArrowheads="1"/>
          </p:cNvPicPr>
          <p:nvPr>
            <p:ph sz="quarter" idx="2"/>
          </p:nvPr>
        </p:nvPicPr>
        <p:blipFill>
          <a:blip r:embed="rId2" cstate="print"/>
          <a:srcRect/>
          <a:stretch>
            <a:fillRect/>
          </a:stretch>
        </p:blipFill>
        <p:spPr bwMode="auto">
          <a:xfrm>
            <a:off x="609600" y="2286000"/>
            <a:ext cx="3429000" cy="1837616"/>
          </a:xfrm>
          <a:prstGeom prst="rect">
            <a:avLst/>
          </a:prstGeom>
          <a:noFill/>
          <a:ln w="9525">
            <a:noFill/>
            <a:miter lim="800000"/>
            <a:headEnd/>
            <a:tailEnd/>
          </a:ln>
          <a:effectLst/>
        </p:spPr>
      </p:pic>
      <p:pic>
        <p:nvPicPr>
          <p:cNvPr id="12" name="Picture 3"/>
          <p:cNvPicPr>
            <a:picLocks noGrp="1" noChangeAspect="1" noChangeArrowheads="1"/>
          </p:cNvPicPr>
          <p:nvPr>
            <p:ph sz="quarter" idx="4"/>
          </p:nvPr>
        </p:nvPicPr>
        <p:blipFill>
          <a:blip r:embed="rId3"/>
          <a:srcRect/>
          <a:stretch>
            <a:fillRect/>
          </a:stretch>
        </p:blipFill>
        <p:spPr bwMode="auto">
          <a:xfrm>
            <a:off x="4572000" y="3886200"/>
            <a:ext cx="4041775" cy="2082661"/>
          </a:xfrm>
          <a:prstGeom prst="rect">
            <a:avLst/>
          </a:prstGeom>
          <a:noFill/>
          <a:ln w="9525">
            <a:noFill/>
            <a:miter lim="800000"/>
            <a:headEnd/>
            <a:tailEnd/>
          </a:ln>
          <a:effectLst/>
        </p:spPr>
      </p:pic>
      <p:pic>
        <p:nvPicPr>
          <p:cNvPr id="13" name="Picture 12" descr="vcare  logo.jpg"/>
          <p:cNvPicPr>
            <a:picLocks noChangeAspect="1"/>
          </p:cNvPicPr>
          <p:nvPr/>
        </p:nvPicPr>
        <p:blipFill>
          <a:blip r:embed="rId4">
            <a:lum bright="-10000" contrast="10000"/>
          </a:blip>
          <a:srcRect/>
          <a:stretch>
            <a:fillRect/>
          </a:stretch>
        </p:blipFill>
        <p:spPr>
          <a:xfrm>
            <a:off x="7924800" y="228600"/>
            <a:ext cx="980370" cy="990600"/>
          </a:xfrm>
          <a:prstGeom prst="rect">
            <a:avLst/>
          </a:prstGeom>
          <a:ln>
            <a:solidFill>
              <a:schemeClr val="bg1"/>
            </a:solidFill>
          </a:ln>
          <a:scene3d>
            <a:camera prst="obliqueTopRight"/>
            <a:lightRig rig="threePt" dir="t"/>
          </a:scene3d>
        </p:spPr>
        <p:style>
          <a:lnRef idx="1">
            <a:schemeClr val="dk1"/>
          </a:lnRef>
          <a:fillRef idx="2">
            <a:schemeClr val="dk1"/>
          </a:fillRef>
          <a:effectRef idx="1">
            <a:schemeClr val="dk1"/>
          </a:effectRef>
          <a:fontRef idx="minor">
            <a:schemeClr val="dk1"/>
          </a:fontRef>
        </p:style>
      </p:pic>
    </p:spTree>
  </p:cSld>
  <p:clrMapOvr>
    <a:masterClrMapping/>
  </p:clrMapOvr>
  <p:transition spd="med">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868362"/>
          </a:xfrm>
        </p:spPr>
        <p:style>
          <a:lnRef idx="1">
            <a:schemeClr val="dk1"/>
          </a:lnRef>
          <a:fillRef idx="2">
            <a:schemeClr val="dk1"/>
          </a:fillRef>
          <a:effectRef idx="1">
            <a:schemeClr val="dk1"/>
          </a:effectRef>
          <a:fontRef idx="minor">
            <a:schemeClr val="dk1"/>
          </a:fontRef>
        </p:style>
        <p:txBody>
          <a:bodyPr>
            <a:normAutofit/>
          </a:bodyPr>
          <a:lstStyle/>
          <a:p>
            <a:pPr algn="ctr"/>
            <a:r>
              <a:rPr lang="en-US" b="1" dirty="0" smtClean="0"/>
              <a:t> </a:t>
            </a:r>
            <a:r>
              <a:rPr lang="en-US" sz="2700" b="1" dirty="0" smtClean="0">
                <a:solidFill>
                  <a:schemeClr val="bg1"/>
                </a:solidFill>
              </a:rPr>
              <a:t>Definition Changes 2001-11</a:t>
            </a:r>
            <a:endParaRPr lang="en-US" sz="2700" b="1" dirty="0">
              <a:solidFill>
                <a:schemeClr val="bg1"/>
              </a:solidFill>
            </a:endParaRPr>
          </a:p>
        </p:txBody>
      </p:sp>
      <p:pic>
        <p:nvPicPr>
          <p:cNvPr id="4" name="Picture 3" descr="vcare  logo.jpg"/>
          <p:cNvPicPr>
            <a:picLocks noChangeAspect="1"/>
          </p:cNvPicPr>
          <p:nvPr/>
        </p:nvPicPr>
        <p:blipFill>
          <a:blip r:embed="rId3">
            <a:lum bright="-10000" contrast="10000"/>
          </a:blip>
          <a:srcRect/>
          <a:stretch>
            <a:fillRect/>
          </a:stretch>
        </p:blipFill>
        <p:spPr>
          <a:xfrm>
            <a:off x="7924800" y="228600"/>
            <a:ext cx="980370" cy="990600"/>
          </a:xfrm>
          <a:prstGeom prst="rect">
            <a:avLst/>
          </a:prstGeom>
          <a:ln>
            <a:solidFill>
              <a:schemeClr val="bg1"/>
            </a:solidFill>
          </a:ln>
          <a:scene3d>
            <a:camera prst="obliqueTopRight"/>
            <a:lightRig rig="threePt" dir="t"/>
          </a:scene3d>
        </p:spPr>
        <p:style>
          <a:lnRef idx="1">
            <a:schemeClr val="dk1"/>
          </a:lnRef>
          <a:fillRef idx="2">
            <a:schemeClr val="dk1"/>
          </a:fillRef>
          <a:effectRef idx="1">
            <a:schemeClr val="dk1"/>
          </a:effectRef>
          <a:fontRef idx="minor">
            <a:schemeClr val="dk1"/>
          </a:fontRef>
        </p:style>
      </p:pic>
      <p:graphicFrame>
        <p:nvGraphicFramePr>
          <p:cNvPr id="6" name="Content Placeholder 5"/>
          <p:cNvGraphicFramePr>
            <a:graphicFrameLocks noGrp="1"/>
          </p:cNvGraphicFramePr>
          <p:nvPr>
            <p:ph idx="1"/>
          </p:nvPr>
        </p:nvGraphicFramePr>
        <p:xfrm>
          <a:off x="304800" y="1600200"/>
          <a:ext cx="8534400" cy="4206240"/>
        </p:xfrm>
        <a:graphic>
          <a:graphicData uri="http://schemas.openxmlformats.org/drawingml/2006/table">
            <a:tbl>
              <a:tblPr firstRow="1" bandRow="1">
                <a:tableStyleId>{5C22544A-7EE6-4342-B048-85BDC9FD1C3A}</a:tableStyleId>
              </a:tblPr>
              <a:tblGrid>
                <a:gridCol w="2362200"/>
                <a:gridCol w="6172200"/>
              </a:tblGrid>
              <a:tr h="533400">
                <a:tc>
                  <a:txBody>
                    <a:bodyPr/>
                    <a:lstStyle/>
                    <a:p>
                      <a:r>
                        <a:rPr lang="en-US" dirty="0" smtClean="0">
                          <a:solidFill>
                            <a:schemeClr val="bg1"/>
                          </a:solidFill>
                        </a:rPr>
                        <a:t>Types of disability</a:t>
                      </a:r>
                      <a:endParaRPr lang="en-US" dirty="0">
                        <a:solidFill>
                          <a:schemeClr val="bg1"/>
                        </a:solidFill>
                      </a:endParaRPr>
                    </a:p>
                  </a:txBody>
                  <a:tcPr/>
                </a:tc>
                <a:tc>
                  <a:txBody>
                    <a:bodyPr/>
                    <a:lstStyle/>
                    <a:p>
                      <a:r>
                        <a:rPr lang="en-US" dirty="0" smtClean="0">
                          <a:solidFill>
                            <a:schemeClr val="bg1"/>
                          </a:solidFill>
                        </a:rPr>
                        <a:t>Change</a:t>
                      </a:r>
                      <a:r>
                        <a:rPr lang="en-US" baseline="0" dirty="0" smtClean="0">
                          <a:solidFill>
                            <a:schemeClr val="bg1"/>
                          </a:solidFill>
                        </a:rPr>
                        <a:t> in definition</a:t>
                      </a:r>
                      <a:endParaRPr lang="en-US" dirty="0">
                        <a:solidFill>
                          <a:schemeClr val="bg1"/>
                        </a:solidFill>
                      </a:endParaRPr>
                    </a:p>
                  </a:txBody>
                  <a:tcPr/>
                </a:tc>
              </a:tr>
              <a:tr h="1143000">
                <a:tc>
                  <a:txBody>
                    <a:bodyPr/>
                    <a:lstStyle/>
                    <a:p>
                      <a:r>
                        <a:rPr lang="en-US" b="1" dirty="0" smtClean="0"/>
                        <a:t>In seeing</a:t>
                      </a:r>
                      <a:endParaRPr lang="en-US" b="1" dirty="0"/>
                    </a:p>
                  </a:txBody>
                  <a:tcPr/>
                </a:tc>
                <a:tc>
                  <a:txBody>
                    <a:bodyPr/>
                    <a:lstStyle/>
                    <a:p>
                      <a:pPr marL="342900" indent="-342900">
                        <a:buAutoNum type="arabicPeriod"/>
                      </a:pPr>
                      <a:r>
                        <a:rPr lang="en-US" sz="1400" dirty="0" smtClean="0"/>
                        <a:t>One eyed persons were treated as disabled at census 2001. at the census 2011 such persons</a:t>
                      </a:r>
                      <a:r>
                        <a:rPr lang="en-US" sz="1400" baseline="0" dirty="0" smtClean="0"/>
                        <a:t> have not been treated as disabled in seeing.</a:t>
                      </a:r>
                    </a:p>
                    <a:p>
                      <a:pPr marL="342900" indent="-342900">
                        <a:buAutoNum type="arabicPeriod"/>
                      </a:pPr>
                      <a:r>
                        <a:rPr lang="en-US" sz="1400" baseline="0" dirty="0" smtClean="0"/>
                        <a:t>At  the census 2011 enumerators were asked to apply a simple test to ascertain blurred vision. At census 2001 no such instructions were given.</a:t>
                      </a:r>
                      <a:endParaRPr lang="en-US" sz="1400" dirty="0"/>
                    </a:p>
                  </a:txBody>
                  <a:tcPr/>
                </a:tc>
              </a:tr>
              <a:tr h="1143000">
                <a:tc>
                  <a:txBody>
                    <a:bodyPr/>
                    <a:lstStyle/>
                    <a:p>
                      <a:r>
                        <a:rPr lang="en-US" b="1" dirty="0" smtClean="0"/>
                        <a:t>In hearing</a:t>
                      </a:r>
                      <a:endParaRPr lang="en-US" b="1" dirty="0"/>
                    </a:p>
                  </a:txBody>
                  <a:tcPr/>
                </a:tc>
                <a:tc>
                  <a:txBody>
                    <a:bodyPr/>
                    <a:lstStyle/>
                    <a:p>
                      <a:pPr marL="342900" indent="-342900">
                        <a:buAutoNum type="arabicPeriod"/>
                      </a:pPr>
                      <a:r>
                        <a:rPr lang="en-US" sz="1400" dirty="0" smtClean="0"/>
                        <a:t>person</a:t>
                      </a:r>
                      <a:r>
                        <a:rPr lang="en-US" sz="1400" baseline="0" dirty="0" smtClean="0"/>
                        <a:t> using hearing aid have been  treated as disabled at census 2011. they were not treated as disabled at the census 2001.</a:t>
                      </a:r>
                    </a:p>
                    <a:p>
                      <a:pPr marL="342900" indent="-342900">
                        <a:buAutoNum type="arabicPeriod"/>
                      </a:pPr>
                      <a:r>
                        <a:rPr lang="en-US" sz="1400" baseline="0" dirty="0" smtClean="0"/>
                        <a:t> persons having problem in hearing through one ear although the other ear is functioning normally was considered having hearing disability in census 2001. but in census 2011, such persons were not considered as disabled.   </a:t>
                      </a:r>
                      <a:endParaRPr lang="en-US" dirty="0"/>
                    </a:p>
                  </a:txBody>
                  <a:tcPr/>
                </a:tc>
              </a:tr>
              <a:tr h="1143000">
                <a:tc>
                  <a:txBody>
                    <a:bodyPr/>
                    <a:lstStyle/>
                    <a:p>
                      <a:r>
                        <a:rPr lang="en-US" b="1" dirty="0" smtClean="0"/>
                        <a:t>In speech</a:t>
                      </a:r>
                      <a:endParaRPr lang="en-US" b="1" dirty="0"/>
                    </a:p>
                  </a:txBody>
                  <a:tcPr/>
                </a:tc>
                <a:tc>
                  <a:txBody>
                    <a:bodyPr/>
                    <a:lstStyle/>
                    <a:p>
                      <a:r>
                        <a:rPr lang="en-US" sz="1600" dirty="0" smtClean="0"/>
                        <a:t>Definition</a:t>
                      </a:r>
                      <a:r>
                        <a:rPr lang="en-US" sz="1600" baseline="0" dirty="0" smtClean="0"/>
                        <a:t> was made clearer in census 2011 to record persons with speech disability. For instance, “ persons who speak in single words and are not able to speak in sentences” was specifically mentioned to be treated as disabled.</a:t>
                      </a:r>
                      <a:endParaRPr lang="en-US" sz="1600" dirty="0"/>
                    </a:p>
                  </a:txBody>
                  <a:tcPr/>
                </a:tc>
              </a:tr>
            </a:tbl>
          </a:graphicData>
        </a:graphic>
      </p:graphicFrame>
    </p:spTree>
  </p:cSld>
  <p:clrMapOvr>
    <a:masterClrMapping/>
  </p:clrMapOvr>
  <p:transition spd="med">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715962"/>
          </a:xfrm>
        </p:spPr>
        <p:style>
          <a:lnRef idx="1">
            <a:schemeClr val="dk1"/>
          </a:lnRef>
          <a:fillRef idx="2">
            <a:schemeClr val="dk1"/>
          </a:fillRef>
          <a:effectRef idx="1">
            <a:schemeClr val="dk1"/>
          </a:effectRef>
          <a:fontRef idx="minor">
            <a:schemeClr val="dk1"/>
          </a:fontRef>
        </p:style>
        <p:txBody>
          <a:bodyPr>
            <a:normAutofit/>
          </a:bodyPr>
          <a:lstStyle/>
          <a:p>
            <a:pPr algn="ctr"/>
            <a:r>
              <a:rPr lang="en-US" sz="2400" b="1" dirty="0" smtClean="0"/>
              <a:t> </a:t>
            </a:r>
            <a:r>
              <a:rPr lang="en-US" sz="2400" b="1" dirty="0" smtClean="0">
                <a:solidFill>
                  <a:schemeClr val="bg1"/>
                </a:solidFill>
              </a:rPr>
              <a:t>Definition Changes (Contd.)</a:t>
            </a:r>
            <a:endParaRPr lang="en-US" sz="2400" dirty="0"/>
          </a:p>
        </p:txBody>
      </p:sp>
      <p:graphicFrame>
        <p:nvGraphicFramePr>
          <p:cNvPr id="5" name="Content Placeholder 4"/>
          <p:cNvGraphicFramePr>
            <a:graphicFrameLocks noGrp="1"/>
          </p:cNvGraphicFramePr>
          <p:nvPr>
            <p:ph idx="1"/>
          </p:nvPr>
        </p:nvGraphicFramePr>
        <p:xfrm>
          <a:off x="457200" y="1600200"/>
          <a:ext cx="8305800" cy="5029200"/>
        </p:xfrm>
        <a:graphic>
          <a:graphicData uri="http://schemas.openxmlformats.org/drawingml/2006/table">
            <a:tbl>
              <a:tblPr firstRow="1" bandRow="1">
                <a:tableStyleId>{5C22544A-7EE6-4342-B048-85BDC9FD1C3A}</a:tableStyleId>
              </a:tblPr>
              <a:tblGrid>
                <a:gridCol w="2055043"/>
                <a:gridCol w="6250757"/>
              </a:tblGrid>
              <a:tr h="647189">
                <a:tc>
                  <a:txBody>
                    <a:bodyPr/>
                    <a:lstStyle/>
                    <a:p>
                      <a:r>
                        <a:rPr lang="en-US" dirty="0" smtClean="0">
                          <a:solidFill>
                            <a:schemeClr val="bg1"/>
                          </a:solidFill>
                        </a:rPr>
                        <a:t>Types</a:t>
                      </a:r>
                      <a:r>
                        <a:rPr lang="en-US" baseline="0" dirty="0" smtClean="0">
                          <a:solidFill>
                            <a:schemeClr val="bg1"/>
                          </a:solidFill>
                        </a:rPr>
                        <a:t> of disability</a:t>
                      </a:r>
                      <a:endParaRPr lang="en-US" dirty="0">
                        <a:solidFill>
                          <a:schemeClr val="bg1"/>
                        </a:solidFill>
                      </a:endParaRPr>
                    </a:p>
                  </a:txBody>
                  <a:tcPr/>
                </a:tc>
                <a:tc>
                  <a:txBody>
                    <a:bodyPr/>
                    <a:lstStyle/>
                    <a:p>
                      <a:r>
                        <a:rPr lang="en-US" dirty="0" smtClean="0">
                          <a:solidFill>
                            <a:schemeClr val="bg1"/>
                          </a:solidFill>
                        </a:rPr>
                        <a:t>Change to Defination </a:t>
                      </a:r>
                      <a:endParaRPr lang="en-US" dirty="0">
                        <a:solidFill>
                          <a:schemeClr val="bg1"/>
                        </a:solidFill>
                      </a:endParaRPr>
                    </a:p>
                  </a:txBody>
                  <a:tcPr/>
                </a:tc>
              </a:tr>
              <a:tr h="4382011">
                <a:tc>
                  <a:txBody>
                    <a:bodyPr/>
                    <a:lstStyle/>
                    <a:p>
                      <a:r>
                        <a:rPr lang="en-US" b="1" dirty="0" smtClean="0"/>
                        <a:t>In movement</a:t>
                      </a:r>
                      <a:endParaRPr lang="en-US" b="1" dirty="0"/>
                    </a:p>
                  </a:txBody>
                  <a:tcPr/>
                </a:tc>
                <a:tc>
                  <a:txBody>
                    <a:bodyPr/>
                    <a:lstStyle/>
                    <a:p>
                      <a:r>
                        <a:rPr lang="en-US" dirty="0" smtClean="0"/>
                        <a:t>Specific mention of the following was made in the definition for census 2011.</a:t>
                      </a:r>
                    </a:p>
                    <a:p>
                      <a:pPr marL="342900" indent="-342900">
                        <a:buAutoNum type="arabicPeriod"/>
                      </a:pPr>
                      <a:r>
                        <a:rPr lang="en-US" dirty="0" smtClean="0"/>
                        <a:t>Paralytic persons</a:t>
                      </a:r>
                    </a:p>
                    <a:p>
                      <a:pPr marL="342900" indent="-342900">
                        <a:buAutoNum type="arabicPeriod"/>
                      </a:pPr>
                      <a:r>
                        <a:rPr lang="en-US" dirty="0" smtClean="0"/>
                        <a:t> those who crawl</a:t>
                      </a:r>
                    </a:p>
                    <a:p>
                      <a:pPr marL="342900" indent="-342900">
                        <a:buAutoNum type="arabicPeriod"/>
                      </a:pPr>
                      <a:r>
                        <a:rPr lang="en-US" dirty="0" smtClean="0"/>
                        <a:t> those who</a:t>
                      </a:r>
                      <a:r>
                        <a:rPr lang="en-US" baseline="0" dirty="0" smtClean="0"/>
                        <a:t> are able to walk with the help of aid</a:t>
                      </a:r>
                    </a:p>
                    <a:p>
                      <a:pPr marL="342900" indent="-342900">
                        <a:buAutoNum type="arabicPeriod"/>
                      </a:pPr>
                      <a:r>
                        <a:rPr lang="en-US" baseline="0" dirty="0" smtClean="0"/>
                        <a:t> have acute and permanent problems of joints/muscles</a:t>
                      </a:r>
                    </a:p>
                    <a:p>
                      <a:pPr marL="342900" indent="-342900">
                        <a:buAutoNum type="arabicPeriod"/>
                      </a:pPr>
                      <a:r>
                        <a:rPr lang="en-US" baseline="0" dirty="0" smtClean="0"/>
                        <a:t> have stiffness or tightness in movement or have loose, involuntary movements or tremours of the body or have fragile bones</a:t>
                      </a:r>
                    </a:p>
                    <a:p>
                      <a:pPr marL="342900" indent="-342900">
                        <a:buAutoNum type="arabicPeriod"/>
                      </a:pPr>
                      <a:r>
                        <a:rPr lang="en-US" baseline="0" dirty="0" smtClean="0"/>
                        <a:t> have difficulty balancing and coordinating body movement </a:t>
                      </a:r>
                    </a:p>
                    <a:p>
                      <a:pPr marL="342900" indent="-342900">
                        <a:buAutoNum type="arabicPeriod"/>
                      </a:pPr>
                      <a:r>
                        <a:rPr lang="en-US" baseline="0" dirty="0" smtClean="0"/>
                        <a:t> have loss of sensation in body due to paralysis, leprosy etc.</a:t>
                      </a:r>
                    </a:p>
                    <a:p>
                      <a:pPr marL="342900" indent="-342900">
                        <a:buAutoNum type="arabicPeriod"/>
                      </a:pPr>
                      <a:r>
                        <a:rPr lang="en-US" baseline="0" dirty="0" smtClean="0"/>
                        <a:t> have deformity of body like hunch back or are dwarf.</a:t>
                      </a:r>
                      <a:endParaRPr lang="en-US" dirty="0"/>
                    </a:p>
                  </a:txBody>
                  <a:tcPr/>
                </a:tc>
              </a:tr>
            </a:tbl>
          </a:graphicData>
        </a:graphic>
      </p:graphicFrame>
      <p:pic>
        <p:nvPicPr>
          <p:cNvPr id="4" name="Picture 3" descr="vcare  logo.jpg"/>
          <p:cNvPicPr>
            <a:picLocks noChangeAspect="1"/>
          </p:cNvPicPr>
          <p:nvPr/>
        </p:nvPicPr>
        <p:blipFill>
          <a:blip r:embed="rId2">
            <a:lum bright="-10000" contrast="10000"/>
          </a:blip>
          <a:srcRect/>
          <a:stretch>
            <a:fillRect/>
          </a:stretch>
        </p:blipFill>
        <p:spPr>
          <a:xfrm>
            <a:off x="7924800" y="228600"/>
            <a:ext cx="980370" cy="990600"/>
          </a:xfrm>
          <a:prstGeom prst="rect">
            <a:avLst/>
          </a:prstGeom>
          <a:ln>
            <a:solidFill>
              <a:schemeClr val="bg1"/>
            </a:solidFill>
          </a:ln>
          <a:scene3d>
            <a:camera prst="obliqueTopRight"/>
            <a:lightRig rig="threePt" dir="t"/>
          </a:scene3d>
        </p:spPr>
        <p:style>
          <a:lnRef idx="1">
            <a:schemeClr val="dk1"/>
          </a:lnRef>
          <a:fillRef idx="2">
            <a:schemeClr val="dk1"/>
          </a:fillRef>
          <a:effectRef idx="1">
            <a:schemeClr val="dk1"/>
          </a:effectRef>
          <a:fontRef idx="minor">
            <a:schemeClr val="dk1"/>
          </a:fontRef>
        </p:style>
      </p:pic>
    </p:spTree>
  </p:cSld>
  <p:clrMapOvr>
    <a:masterClrMapping/>
  </p:clrMapOvr>
  <p:transition spd="med">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792162"/>
          </a:xfrm>
        </p:spPr>
        <p:style>
          <a:lnRef idx="1">
            <a:schemeClr val="dk1"/>
          </a:lnRef>
          <a:fillRef idx="2">
            <a:schemeClr val="dk1"/>
          </a:fillRef>
          <a:effectRef idx="1">
            <a:schemeClr val="dk1"/>
          </a:effectRef>
          <a:fontRef idx="minor">
            <a:schemeClr val="dk1"/>
          </a:fontRef>
        </p:style>
        <p:txBody>
          <a:bodyPr>
            <a:normAutofit/>
          </a:bodyPr>
          <a:lstStyle/>
          <a:p>
            <a:pPr algn="ctr"/>
            <a:r>
              <a:rPr lang="en-US" sz="2400" b="1" dirty="0" smtClean="0"/>
              <a:t>    </a:t>
            </a:r>
            <a:r>
              <a:rPr lang="en-US" sz="2400" b="1" dirty="0" smtClean="0">
                <a:solidFill>
                  <a:schemeClr val="bg1"/>
                </a:solidFill>
              </a:rPr>
              <a:t>Definition Changes (Contd.)</a:t>
            </a:r>
            <a:endParaRPr lang="en-US" sz="2400" b="1" dirty="0"/>
          </a:p>
        </p:txBody>
      </p:sp>
      <p:graphicFrame>
        <p:nvGraphicFramePr>
          <p:cNvPr id="5" name="Content Placeholder 4"/>
          <p:cNvGraphicFramePr>
            <a:graphicFrameLocks noGrp="1"/>
          </p:cNvGraphicFramePr>
          <p:nvPr>
            <p:ph idx="1"/>
          </p:nvPr>
        </p:nvGraphicFramePr>
        <p:xfrm>
          <a:off x="457200" y="1371599"/>
          <a:ext cx="8305800" cy="5337714"/>
        </p:xfrm>
        <a:graphic>
          <a:graphicData uri="http://schemas.openxmlformats.org/drawingml/2006/table">
            <a:tbl>
              <a:tblPr firstRow="1" bandRow="1">
                <a:tableStyleId>{5C22544A-7EE6-4342-B048-85BDC9FD1C3A}</a:tableStyleId>
              </a:tblPr>
              <a:tblGrid>
                <a:gridCol w="2133600"/>
                <a:gridCol w="6172200"/>
              </a:tblGrid>
              <a:tr h="618565">
                <a:tc>
                  <a:txBody>
                    <a:bodyPr/>
                    <a:lstStyle/>
                    <a:p>
                      <a:r>
                        <a:rPr lang="en-US" b="1" dirty="0" smtClean="0">
                          <a:solidFill>
                            <a:schemeClr val="bg1"/>
                          </a:solidFill>
                        </a:rPr>
                        <a:t>Types</a:t>
                      </a:r>
                      <a:r>
                        <a:rPr lang="en-US" b="1" baseline="0" dirty="0" smtClean="0">
                          <a:solidFill>
                            <a:schemeClr val="bg1"/>
                          </a:solidFill>
                        </a:rPr>
                        <a:t> of disability</a:t>
                      </a:r>
                      <a:endParaRPr lang="en-US" b="1" dirty="0">
                        <a:solidFill>
                          <a:schemeClr val="bg1"/>
                        </a:solidFill>
                      </a:endParaRPr>
                    </a:p>
                  </a:txBody>
                  <a:tcPr/>
                </a:tc>
                <a:tc>
                  <a:txBody>
                    <a:bodyPr/>
                    <a:lstStyle/>
                    <a:p>
                      <a:r>
                        <a:rPr lang="en-US" b="1" dirty="0" smtClean="0">
                          <a:solidFill>
                            <a:schemeClr val="bg1"/>
                          </a:solidFill>
                        </a:rPr>
                        <a:t>Change of</a:t>
                      </a:r>
                      <a:r>
                        <a:rPr lang="en-US" b="1" baseline="0" dirty="0" smtClean="0">
                          <a:solidFill>
                            <a:schemeClr val="bg1"/>
                          </a:solidFill>
                        </a:rPr>
                        <a:t> definition</a:t>
                      </a:r>
                      <a:endParaRPr lang="en-US" b="1" dirty="0">
                        <a:solidFill>
                          <a:schemeClr val="bg1"/>
                        </a:solidFill>
                      </a:endParaRPr>
                    </a:p>
                  </a:txBody>
                  <a:tcPr/>
                </a:tc>
              </a:tr>
              <a:tr h="986758">
                <a:tc>
                  <a:txBody>
                    <a:bodyPr/>
                    <a:lstStyle/>
                    <a:p>
                      <a:r>
                        <a:rPr lang="en-US" b="1" dirty="0" smtClean="0"/>
                        <a:t>Mental retardation</a:t>
                      </a:r>
                      <a:endParaRPr lang="en-US" b="1" dirty="0"/>
                    </a:p>
                  </a:txBody>
                  <a:tcPr/>
                </a:tc>
                <a:tc>
                  <a:txBody>
                    <a:bodyPr/>
                    <a:lstStyle/>
                    <a:p>
                      <a:r>
                        <a:rPr lang="en-US" dirty="0" smtClean="0"/>
                        <a:t>New category</a:t>
                      </a:r>
                      <a:r>
                        <a:rPr lang="en-US" baseline="0" dirty="0" smtClean="0"/>
                        <a:t> introduced at census 2011. mental retardation was covered under the category of mental disability at census 2001.   </a:t>
                      </a:r>
                      <a:endParaRPr lang="en-US" dirty="0"/>
                    </a:p>
                  </a:txBody>
                  <a:tcPr/>
                </a:tc>
              </a:tr>
              <a:tr h="986758">
                <a:tc>
                  <a:txBody>
                    <a:bodyPr/>
                    <a:lstStyle/>
                    <a:p>
                      <a:r>
                        <a:rPr lang="en-US" b="1" dirty="0" smtClean="0"/>
                        <a:t>Mental illness</a:t>
                      </a:r>
                      <a:endParaRPr lang="en-US" b="1" dirty="0"/>
                    </a:p>
                  </a:txBody>
                  <a:tcPr/>
                </a:tc>
                <a:tc>
                  <a:txBody>
                    <a:bodyPr/>
                    <a:lstStyle/>
                    <a:p>
                      <a:r>
                        <a:rPr lang="en-US" dirty="0" smtClean="0"/>
                        <a:t>New category</a:t>
                      </a:r>
                      <a:r>
                        <a:rPr lang="en-US" baseline="0" dirty="0" smtClean="0"/>
                        <a:t> introduced at census 2011. mental illness was covered under the category of mental disability at census 2001.</a:t>
                      </a:r>
                    </a:p>
                  </a:txBody>
                  <a:tcPr/>
                </a:tc>
              </a:tr>
              <a:tr h="1678961">
                <a:tc>
                  <a:txBody>
                    <a:bodyPr/>
                    <a:lstStyle/>
                    <a:p>
                      <a:r>
                        <a:rPr lang="en-US" b="1" dirty="0" smtClean="0"/>
                        <a:t>Any other </a:t>
                      </a:r>
                      <a:endParaRPr lang="en-US" b="1" dirty="0"/>
                    </a:p>
                  </a:txBody>
                  <a:tcPr/>
                </a:tc>
                <a:tc>
                  <a:txBody>
                    <a:bodyPr/>
                    <a:lstStyle/>
                    <a:p>
                      <a:r>
                        <a:rPr lang="en-US" dirty="0" smtClean="0"/>
                        <a:t>New category</a:t>
                      </a:r>
                      <a:r>
                        <a:rPr lang="en-US" baseline="0" dirty="0" smtClean="0"/>
                        <a:t> introduced at census 2011 to ensure complete coverage. This option enabled respondents to report those disabilities which are not listed in the question. In such cases, where informant was not sure about the type of disability this option of reporting disability as ‘any other’ was available to her/him.</a:t>
                      </a:r>
                      <a:endParaRPr lang="en-US" dirty="0"/>
                    </a:p>
                  </a:txBody>
                  <a:tcPr/>
                </a:tc>
              </a:tr>
              <a:tr h="986758">
                <a:tc>
                  <a:txBody>
                    <a:bodyPr/>
                    <a:lstStyle/>
                    <a:p>
                      <a:r>
                        <a:rPr lang="en-US" b="1" dirty="0" smtClean="0"/>
                        <a:t>Multiple disability</a:t>
                      </a:r>
                      <a:endParaRPr lang="en-US" b="1" dirty="0"/>
                    </a:p>
                  </a:txBody>
                  <a:tcPr/>
                </a:tc>
                <a:tc>
                  <a:txBody>
                    <a:bodyPr/>
                    <a:lstStyle/>
                    <a:p>
                      <a:r>
                        <a:rPr lang="en-US" dirty="0" smtClean="0"/>
                        <a:t>New category</a:t>
                      </a:r>
                      <a:r>
                        <a:rPr lang="en-US" baseline="0" dirty="0" smtClean="0"/>
                        <a:t> introduced at census 2011. the question has been designed to record as many as three types of disability from which the individual was reported to be  </a:t>
                      </a:r>
                      <a:endParaRPr lang="en-US" dirty="0"/>
                    </a:p>
                  </a:txBody>
                  <a:tcPr/>
                </a:tc>
              </a:tr>
            </a:tbl>
          </a:graphicData>
        </a:graphic>
      </p:graphicFrame>
      <p:pic>
        <p:nvPicPr>
          <p:cNvPr id="4" name="Picture 3" descr="vcare  logo.jpg"/>
          <p:cNvPicPr>
            <a:picLocks noChangeAspect="1"/>
          </p:cNvPicPr>
          <p:nvPr/>
        </p:nvPicPr>
        <p:blipFill>
          <a:blip r:embed="rId2">
            <a:lum bright="-10000" contrast="10000"/>
          </a:blip>
          <a:srcRect/>
          <a:stretch>
            <a:fillRect/>
          </a:stretch>
        </p:blipFill>
        <p:spPr>
          <a:xfrm>
            <a:off x="7924800" y="228600"/>
            <a:ext cx="980370" cy="990600"/>
          </a:xfrm>
          <a:prstGeom prst="rect">
            <a:avLst/>
          </a:prstGeom>
          <a:ln>
            <a:solidFill>
              <a:schemeClr val="bg1"/>
            </a:solidFill>
          </a:ln>
          <a:scene3d>
            <a:camera prst="obliqueTopRight"/>
            <a:lightRig rig="threePt" dir="t"/>
          </a:scene3d>
        </p:spPr>
        <p:style>
          <a:lnRef idx="1">
            <a:schemeClr val="dk1"/>
          </a:lnRef>
          <a:fillRef idx="2">
            <a:schemeClr val="dk1"/>
          </a:fillRef>
          <a:effectRef idx="1">
            <a:schemeClr val="dk1"/>
          </a:effectRef>
          <a:fontRef idx="minor">
            <a:schemeClr val="dk1"/>
          </a:fontRef>
        </p:style>
      </p:pic>
    </p:spTree>
  </p:cSld>
  <p:clrMapOvr>
    <a:masterClrMapping/>
  </p:clrMapOvr>
  <p:transition spd="med">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066800"/>
            <a:ext cx="3200400" cy="944562"/>
          </a:xfrm>
          <a:ln>
            <a:solidFill>
              <a:schemeClr val="bg1"/>
            </a:solidFill>
          </a:ln>
        </p:spPr>
        <p:style>
          <a:lnRef idx="1">
            <a:schemeClr val="dk1"/>
          </a:lnRef>
          <a:fillRef idx="2">
            <a:schemeClr val="dk1"/>
          </a:fillRef>
          <a:effectRef idx="1">
            <a:schemeClr val="dk1"/>
          </a:effectRef>
          <a:fontRef idx="minor">
            <a:schemeClr val="dk1"/>
          </a:fontRef>
        </p:style>
        <p:txBody>
          <a:bodyPr>
            <a:normAutofit/>
          </a:bodyPr>
          <a:lstStyle/>
          <a:p>
            <a:pPr algn="r"/>
            <a:r>
              <a:rPr lang="en-US" sz="3600" dirty="0" smtClean="0">
                <a:solidFill>
                  <a:schemeClr val="bg1"/>
                </a:solidFill>
              </a:rPr>
              <a:t>Data Highlights </a:t>
            </a:r>
            <a:endParaRPr lang="en-US" sz="3600" dirty="0">
              <a:solidFill>
                <a:schemeClr val="bg1"/>
              </a:solidFill>
            </a:endParaRPr>
          </a:p>
        </p:txBody>
      </p:sp>
      <p:pic>
        <p:nvPicPr>
          <p:cNvPr id="4" name="Content Placeholder 3" descr="vcare  logo.jpg"/>
          <p:cNvPicPr>
            <a:picLocks noGrp="1" noChangeAspect="1"/>
          </p:cNvPicPr>
          <p:nvPr>
            <p:ph idx="1"/>
          </p:nvPr>
        </p:nvPicPr>
        <p:blipFill>
          <a:blip r:embed="rId2">
            <a:lum bright="-10000" contrast="10000"/>
          </a:blip>
          <a:srcRect/>
          <a:stretch>
            <a:fillRect/>
          </a:stretch>
        </p:blipFill>
        <p:spPr>
          <a:xfrm>
            <a:off x="2971800" y="2743200"/>
            <a:ext cx="3048000" cy="3193498"/>
          </a:xfrm>
          <a:prstGeom prst="rect">
            <a:avLst/>
          </a:prstGeom>
          <a:ln>
            <a:solidFill>
              <a:schemeClr val="bg1"/>
            </a:solidFill>
          </a:ln>
          <a:scene3d>
            <a:camera prst="obliqueTopRight"/>
            <a:lightRig rig="threePt" dir="t"/>
          </a:scene3d>
        </p:spPr>
        <p:style>
          <a:lnRef idx="1">
            <a:schemeClr val="dk1"/>
          </a:lnRef>
          <a:fillRef idx="2">
            <a:schemeClr val="dk1"/>
          </a:fillRef>
          <a:effectRef idx="1">
            <a:schemeClr val="dk1"/>
          </a:effectRef>
          <a:fontRef idx="minor">
            <a:schemeClr val="dk1"/>
          </a:fontRef>
        </p:style>
      </p:pic>
    </p:spTree>
  </p:cSld>
  <p:clrMapOvr>
    <a:masterClrMapping/>
  </p:clrMapOvr>
  <p:transition spd="med">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792162"/>
          </a:xfrm>
        </p:spPr>
        <p:style>
          <a:lnRef idx="1">
            <a:schemeClr val="dk1"/>
          </a:lnRef>
          <a:fillRef idx="2">
            <a:schemeClr val="dk1"/>
          </a:fillRef>
          <a:effectRef idx="1">
            <a:schemeClr val="dk1"/>
          </a:effectRef>
          <a:fontRef idx="minor">
            <a:schemeClr val="dk1"/>
          </a:fontRef>
        </p:style>
        <p:txBody>
          <a:bodyPr>
            <a:normAutofit/>
          </a:bodyPr>
          <a:lstStyle/>
          <a:p>
            <a:pPr algn="ctr"/>
            <a:r>
              <a:rPr lang="en-US" sz="2000" b="1" dirty="0" smtClean="0">
                <a:solidFill>
                  <a:schemeClr val="bg1"/>
                </a:solidFill>
              </a:rPr>
              <a:t>  Disable Population by sex and Residence India: 2001-11 </a:t>
            </a:r>
            <a:endParaRPr lang="en-US" sz="2000" b="1" dirty="0">
              <a:solidFill>
                <a:schemeClr val="bg1"/>
              </a:solidFill>
            </a:endParaRPr>
          </a:p>
        </p:txBody>
      </p:sp>
      <p:graphicFrame>
        <p:nvGraphicFramePr>
          <p:cNvPr id="5" name="Content Placeholder 4"/>
          <p:cNvGraphicFramePr>
            <a:graphicFrameLocks noGrp="1"/>
          </p:cNvGraphicFramePr>
          <p:nvPr>
            <p:ph idx="1"/>
          </p:nvPr>
        </p:nvGraphicFramePr>
        <p:xfrm>
          <a:off x="1066800" y="1371600"/>
          <a:ext cx="6629400" cy="370840"/>
        </p:xfrm>
        <a:graphic>
          <a:graphicData uri="http://schemas.openxmlformats.org/drawingml/2006/table">
            <a:tbl>
              <a:tblPr firstRow="1" bandRow="1">
                <a:tableStyleId>{5C22544A-7EE6-4342-B048-85BDC9FD1C3A}</a:tableStyleId>
              </a:tblPr>
              <a:tblGrid>
                <a:gridCol w="6629400"/>
              </a:tblGrid>
              <a:tr h="370840">
                <a:tc>
                  <a:txBody>
                    <a:bodyPr/>
                    <a:lstStyle/>
                    <a:p>
                      <a:pPr algn="ctr"/>
                      <a:r>
                        <a:rPr lang="en-US" dirty="0" smtClean="0">
                          <a:solidFill>
                            <a:schemeClr val="bg1"/>
                          </a:solidFill>
                        </a:rPr>
                        <a:t>Disabled</a:t>
                      </a:r>
                      <a:r>
                        <a:rPr lang="en-US" baseline="0" dirty="0" smtClean="0">
                          <a:solidFill>
                            <a:schemeClr val="bg1"/>
                          </a:solidFill>
                        </a:rPr>
                        <a:t> population by sex and residence India, 2011</a:t>
                      </a:r>
                      <a:endParaRPr lang="en-US" dirty="0">
                        <a:solidFill>
                          <a:schemeClr val="bg1"/>
                        </a:solidFill>
                      </a:endParaRPr>
                    </a:p>
                  </a:txBody>
                  <a:tcPr/>
                </a:tc>
              </a:tr>
            </a:tbl>
          </a:graphicData>
        </a:graphic>
      </p:graphicFrame>
      <p:pic>
        <p:nvPicPr>
          <p:cNvPr id="4" name="Picture 3" descr="vcare  logo.jpg"/>
          <p:cNvPicPr>
            <a:picLocks noChangeAspect="1"/>
          </p:cNvPicPr>
          <p:nvPr/>
        </p:nvPicPr>
        <p:blipFill>
          <a:blip r:embed="rId2">
            <a:lum bright="-10000" contrast="10000"/>
          </a:blip>
          <a:srcRect/>
          <a:stretch>
            <a:fillRect/>
          </a:stretch>
        </p:blipFill>
        <p:spPr>
          <a:xfrm>
            <a:off x="8077200" y="228600"/>
            <a:ext cx="827969" cy="836609"/>
          </a:xfrm>
          <a:prstGeom prst="rect">
            <a:avLst/>
          </a:prstGeom>
          <a:ln>
            <a:solidFill>
              <a:schemeClr val="bg1"/>
            </a:solidFill>
          </a:ln>
          <a:scene3d>
            <a:camera prst="obliqueTopRight"/>
            <a:lightRig rig="threePt" dir="t"/>
          </a:scene3d>
        </p:spPr>
        <p:style>
          <a:lnRef idx="1">
            <a:schemeClr val="dk1"/>
          </a:lnRef>
          <a:fillRef idx="2">
            <a:schemeClr val="dk1"/>
          </a:fillRef>
          <a:effectRef idx="1">
            <a:schemeClr val="dk1"/>
          </a:effectRef>
          <a:fontRef idx="minor">
            <a:schemeClr val="dk1"/>
          </a:fontRef>
        </p:style>
      </p:pic>
      <p:graphicFrame>
        <p:nvGraphicFramePr>
          <p:cNvPr id="6" name="Table 5"/>
          <p:cNvGraphicFramePr>
            <a:graphicFrameLocks noGrp="1"/>
          </p:cNvGraphicFramePr>
          <p:nvPr/>
        </p:nvGraphicFramePr>
        <p:xfrm>
          <a:off x="1066800" y="1752600"/>
          <a:ext cx="6629400" cy="1788160"/>
        </p:xfrm>
        <a:graphic>
          <a:graphicData uri="http://schemas.openxmlformats.org/drawingml/2006/table">
            <a:tbl>
              <a:tblPr firstRow="1" bandRow="1">
                <a:tableStyleId>{5C22544A-7EE6-4342-B048-85BDC9FD1C3A}</a:tableStyleId>
              </a:tblPr>
              <a:tblGrid>
                <a:gridCol w="1657350"/>
                <a:gridCol w="1657350"/>
                <a:gridCol w="1657350"/>
                <a:gridCol w="1657350"/>
              </a:tblGrid>
              <a:tr h="447040">
                <a:tc>
                  <a:txBody>
                    <a:bodyPr/>
                    <a:lstStyle/>
                    <a:p>
                      <a:pPr algn="ctr"/>
                      <a:r>
                        <a:rPr lang="en-US" sz="1600" b="1" dirty="0" smtClean="0">
                          <a:solidFill>
                            <a:schemeClr val="bg1"/>
                          </a:solidFill>
                        </a:rPr>
                        <a:t>Residence </a:t>
                      </a:r>
                      <a:endParaRPr lang="en-US" sz="1600" b="1" dirty="0">
                        <a:solidFill>
                          <a:schemeClr val="bg1"/>
                        </a:solidFill>
                      </a:endParaRPr>
                    </a:p>
                  </a:txBody>
                  <a:tcPr/>
                </a:tc>
                <a:tc>
                  <a:txBody>
                    <a:bodyPr/>
                    <a:lstStyle/>
                    <a:p>
                      <a:pPr algn="ctr"/>
                      <a:r>
                        <a:rPr lang="en-US" sz="1600" b="1" dirty="0" smtClean="0">
                          <a:solidFill>
                            <a:schemeClr val="bg1"/>
                          </a:solidFill>
                        </a:rPr>
                        <a:t>person</a:t>
                      </a:r>
                      <a:endParaRPr lang="en-US" sz="1600" b="1" dirty="0">
                        <a:solidFill>
                          <a:schemeClr val="bg1"/>
                        </a:solidFill>
                      </a:endParaRPr>
                    </a:p>
                  </a:txBody>
                  <a:tcPr/>
                </a:tc>
                <a:tc>
                  <a:txBody>
                    <a:bodyPr/>
                    <a:lstStyle/>
                    <a:p>
                      <a:pPr algn="ctr"/>
                      <a:r>
                        <a:rPr lang="en-US" sz="1600" b="1" dirty="0" smtClean="0">
                          <a:solidFill>
                            <a:schemeClr val="bg1"/>
                          </a:solidFill>
                        </a:rPr>
                        <a:t>males</a:t>
                      </a:r>
                      <a:endParaRPr lang="en-US" sz="1600" b="1" dirty="0">
                        <a:solidFill>
                          <a:schemeClr val="bg1"/>
                        </a:solidFill>
                      </a:endParaRPr>
                    </a:p>
                  </a:txBody>
                  <a:tcPr/>
                </a:tc>
                <a:tc>
                  <a:txBody>
                    <a:bodyPr/>
                    <a:lstStyle/>
                    <a:p>
                      <a:pPr algn="ctr"/>
                      <a:r>
                        <a:rPr lang="en-US" sz="1600" b="1" dirty="0" smtClean="0">
                          <a:solidFill>
                            <a:schemeClr val="bg1"/>
                          </a:solidFill>
                        </a:rPr>
                        <a:t>females</a:t>
                      </a:r>
                      <a:endParaRPr lang="en-US" sz="1600" b="1" dirty="0">
                        <a:solidFill>
                          <a:schemeClr val="bg1"/>
                        </a:solidFill>
                      </a:endParaRPr>
                    </a:p>
                  </a:txBody>
                  <a:tcPr/>
                </a:tc>
              </a:tr>
              <a:tr h="447040">
                <a:tc>
                  <a:txBody>
                    <a:bodyPr/>
                    <a:lstStyle/>
                    <a:p>
                      <a:pPr algn="ctr"/>
                      <a:r>
                        <a:rPr lang="en-US" sz="1600" b="1" dirty="0" smtClean="0"/>
                        <a:t>Total</a:t>
                      </a:r>
                      <a:endParaRPr lang="en-US" sz="1600" b="1" dirty="0"/>
                    </a:p>
                  </a:txBody>
                  <a:tcPr/>
                </a:tc>
                <a:tc>
                  <a:txBody>
                    <a:bodyPr/>
                    <a:lstStyle/>
                    <a:p>
                      <a:pPr algn="ctr"/>
                      <a:r>
                        <a:rPr lang="en-US" sz="1600" dirty="0" smtClean="0"/>
                        <a:t>26,810,557</a:t>
                      </a:r>
                      <a:endParaRPr lang="en-US" sz="1600" dirty="0"/>
                    </a:p>
                  </a:txBody>
                  <a:tcPr/>
                </a:tc>
                <a:tc>
                  <a:txBody>
                    <a:bodyPr/>
                    <a:lstStyle/>
                    <a:p>
                      <a:pPr algn="ctr"/>
                      <a:r>
                        <a:rPr lang="en-US" sz="1600" dirty="0" smtClean="0"/>
                        <a:t>14,986,202</a:t>
                      </a:r>
                      <a:endParaRPr lang="en-US" sz="1600" dirty="0"/>
                    </a:p>
                  </a:txBody>
                  <a:tcPr/>
                </a:tc>
                <a:tc>
                  <a:txBody>
                    <a:bodyPr/>
                    <a:lstStyle/>
                    <a:p>
                      <a:pPr algn="ctr"/>
                      <a:r>
                        <a:rPr lang="en-US" sz="1600" dirty="0" smtClean="0"/>
                        <a:t>11,824,355</a:t>
                      </a:r>
                      <a:endParaRPr lang="en-US" sz="1600" dirty="0"/>
                    </a:p>
                  </a:txBody>
                  <a:tcPr/>
                </a:tc>
              </a:tr>
              <a:tr h="447040">
                <a:tc>
                  <a:txBody>
                    <a:bodyPr/>
                    <a:lstStyle/>
                    <a:p>
                      <a:pPr algn="ctr"/>
                      <a:r>
                        <a:rPr lang="en-US" sz="1600" b="1" dirty="0" smtClean="0"/>
                        <a:t>Rural</a:t>
                      </a:r>
                      <a:endParaRPr lang="en-US" sz="1600" b="1" dirty="0"/>
                    </a:p>
                  </a:txBody>
                  <a:tcPr/>
                </a:tc>
                <a:tc>
                  <a:txBody>
                    <a:bodyPr/>
                    <a:lstStyle/>
                    <a:p>
                      <a:pPr algn="ctr"/>
                      <a:r>
                        <a:rPr lang="en-US" sz="1600" dirty="0" smtClean="0"/>
                        <a:t>18,631,921</a:t>
                      </a:r>
                      <a:endParaRPr lang="en-US" sz="1600" dirty="0"/>
                    </a:p>
                  </a:txBody>
                  <a:tcPr/>
                </a:tc>
                <a:tc>
                  <a:txBody>
                    <a:bodyPr/>
                    <a:lstStyle/>
                    <a:p>
                      <a:pPr algn="ctr"/>
                      <a:r>
                        <a:rPr lang="en-US" sz="1600" dirty="0" smtClean="0"/>
                        <a:t>10,408,168</a:t>
                      </a:r>
                      <a:endParaRPr lang="en-US" sz="1600" dirty="0"/>
                    </a:p>
                  </a:txBody>
                  <a:tcPr/>
                </a:tc>
                <a:tc>
                  <a:txBody>
                    <a:bodyPr/>
                    <a:lstStyle/>
                    <a:p>
                      <a:pPr algn="ctr"/>
                      <a:r>
                        <a:rPr lang="en-US" sz="1600" dirty="0" smtClean="0"/>
                        <a:t>8,223,753</a:t>
                      </a:r>
                      <a:endParaRPr lang="en-US" sz="1600" dirty="0"/>
                    </a:p>
                  </a:txBody>
                  <a:tcPr/>
                </a:tc>
              </a:tr>
              <a:tr h="447040">
                <a:tc>
                  <a:txBody>
                    <a:bodyPr/>
                    <a:lstStyle/>
                    <a:p>
                      <a:pPr algn="ctr"/>
                      <a:r>
                        <a:rPr lang="en-US" sz="1600" b="1" dirty="0" smtClean="0"/>
                        <a:t>urban</a:t>
                      </a:r>
                      <a:endParaRPr lang="en-US" sz="1600" b="1" dirty="0"/>
                    </a:p>
                  </a:txBody>
                  <a:tcPr/>
                </a:tc>
                <a:tc>
                  <a:txBody>
                    <a:bodyPr/>
                    <a:lstStyle/>
                    <a:p>
                      <a:pPr algn="ctr"/>
                      <a:r>
                        <a:rPr lang="en-US" sz="1600" dirty="0" smtClean="0"/>
                        <a:t>8,178,636</a:t>
                      </a:r>
                      <a:endParaRPr lang="en-US" sz="1600" dirty="0"/>
                    </a:p>
                  </a:txBody>
                  <a:tcPr/>
                </a:tc>
                <a:tc>
                  <a:txBody>
                    <a:bodyPr/>
                    <a:lstStyle/>
                    <a:p>
                      <a:pPr algn="ctr"/>
                      <a:r>
                        <a:rPr lang="en-US" sz="1600" dirty="0" smtClean="0"/>
                        <a:t>4,578,034</a:t>
                      </a:r>
                      <a:endParaRPr lang="en-US" sz="1600" dirty="0"/>
                    </a:p>
                  </a:txBody>
                  <a:tcPr/>
                </a:tc>
                <a:tc>
                  <a:txBody>
                    <a:bodyPr/>
                    <a:lstStyle/>
                    <a:p>
                      <a:pPr algn="ctr"/>
                      <a:r>
                        <a:rPr lang="en-US" sz="1600" dirty="0" smtClean="0"/>
                        <a:t>3,600,602</a:t>
                      </a:r>
                      <a:endParaRPr lang="en-US" sz="1600" dirty="0"/>
                    </a:p>
                  </a:txBody>
                  <a:tcPr/>
                </a:tc>
              </a:tr>
            </a:tbl>
          </a:graphicData>
        </a:graphic>
      </p:graphicFrame>
      <p:graphicFrame>
        <p:nvGraphicFramePr>
          <p:cNvPr id="7" name="Table 6"/>
          <p:cNvGraphicFramePr>
            <a:graphicFrameLocks noGrp="1"/>
          </p:cNvGraphicFramePr>
          <p:nvPr/>
        </p:nvGraphicFramePr>
        <p:xfrm>
          <a:off x="228600" y="3777642"/>
          <a:ext cx="8534400" cy="457200"/>
        </p:xfrm>
        <a:graphic>
          <a:graphicData uri="http://schemas.openxmlformats.org/drawingml/2006/table">
            <a:tbl>
              <a:tblPr firstRow="1" bandRow="1">
                <a:tableStyleId>{5C22544A-7EE6-4342-B048-85BDC9FD1C3A}</a:tableStyleId>
              </a:tblPr>
              <a:tblGrid>
                <a:gridCol w="8534400"/>
              </a:tblGrid>
              <a:tr h="457200">
                <a:tc>
                  <a:txBody>
                    <a:bodyPr/>
                    <a:lstStyle/>
                    <a:p>
                      <a:r>
                        <a:rPr lang="en-US" dirty="0" smtClean="0">
                          <a:solidFill>
                            <a:schemeClr val="bg1"/>
                          </a:solidFill>
                        </a:rPr>
                        <a:t>Decadal change in disables population by sex and residence, India 2001-11</a:t>
                      </a:r>
                      <a:endParaRPr lang="en-US" dirty="0">
                        <a:solidFill>
                          <a:schemeClr val="bg1"/>
                        </a:solidFill>
                      </a:endParaRPr>
                    </a:p>
                  </a:txBody>
                  <a:tcPr/>
                </a:tc>
              </a:tr>
            </a:tbl>
          </a:graphicData>
        </a:graphic>
      </p:graphicFrame>
      <p:graphicFrame>
        <p:nvGraphicFramePr>
          <p:cNvPr id="8" name="Table 7"/>
          <p:cNvGraphicFramePr>
            <a:graphicFrameLocks noGrp="1"/>
          </p:cNvGraphicFramePr>
          <p:nvPr/>
        </p:nvGraphicFramePr>
        <p:xfrm>
          <a:off x="228600" y="4158642"/>
          <a:ext cx="8534400" cy="457200"/>
        </p:xfrm>
        <a:graphic>
          <a:graphicData uri="http://schemas.openxmlformats.org/drawingml/2006/table">
            <a:tbl>
              <a:tblPr firstRow="1" bandRow="1">
                <a:tableStyleId>{5C22544A-7EE6-4342-B048-85BDC9FD1C3A}</a:tableStyleId>
              </a:tblPr>
              <a:tblGrid>
                <a:gridCol w="1066800"/>
                <a:gridCol w="3276600"/>
                <a:gridCol w="4191000"/>
              </a:tblGrid>
              <a:tr h="457200">
                <a:tc>
                  <a:txBody>
                    <a:bodyPr/>
                    <a:lstStyle/>
                    <a:p>
                      <a:endParaRPr lang="en-US" sz="1600" dirty="0"/>
                    </a:p>
                  </a:txBody>
                  <a:tcPr/>
                </a:tc>
                <a:tc>
                  <a:txBody>
                    <a:bodyPr/>
                    <a:lstStyle/>
                    <a:p>
                      <a:pPr algn="ctr"/>
                      <a:r>
                        <a:rPr lang="en-US" sz="1600" dirty="0" smtClean="0">
                          <a:solidFill>
                            <a:schemeClr val="bg1"/>
                          </a:solidFill>
                        </a:rPr>
                        <a:t>Absolute increase</a:t>
                      </a:r>
                      <a:endParaRPr lang="en-US" sz="1600" dirty="0">
                        <a:solidFill>
                          <a:schemeClr val="bg1"/>
                        </a:solidFill>
                      </a:endParaRPr>
                    </a:p>
                  </a:txBody>
                  <a:tcPr/>
                </a:tc>
                <a:tc>
                  <a:txBody>
                    <a:bodyPr/>
                    <a:lstStyle/>
                    <a:p>
                      <a:pPr algn="ctr"/>
                      <a:r>
                        <a:rPr lang="en-US" sz="1600" dirty="0" smtClean="0">
                          <a:solidFill>
                            <a:schemeClr val="bg1"/>
                          </a:solidFill>
                        </a:rPr>
                        <a:t>Percentage decadal growth</a:t>
                      </a:r>
                      <a:endParaRPr lang="en-US" sz="1600" dirty="0">
                        <a:solidFill>
                          <a:schemeClr val="bg1"/>
                        </a:solidFill>
                      </a:endParaRPr>
                    </a:p>
                  </a:txBody>
                  <a:tcPr/>
                </a:tc>
              </a:tr>
            </a:tbl>
          </a:graphicData>
        </a:graphic>
      </p:graphicFrame>
      <p:graphicFrame>
        <p:nvGraphicFramePr>
          <p:cNvPr id="9" name="Table 8"/>
          <p:cNvGraphicFramePr>
            <a:graphicFrameLocks noGrp="1"/>
          </p:cNvGraphicFramePr>
          <p:nvPr/>
        </p:nvGraphicFramePr>
        <p:xfrm>
          <a:off x="228600" y="4648200"/>
          <a:ext cx="8534395" cy="1948842"/>
        </p:xfrm>
        <a:graphic>
          <a:graphicData uri="http://schemas.openxmlformats.org/drawingml/2006/table">
            <a:tbl>
              <a:tblPr firstRow="1" bandRow="1">
                <a:tableStyleId>{5C22544A-7EE6-4342-B048-85BDC9FD1C3A}</a:tableStyleId>
              </a:tblPr>
              <a:tblGrid>
                <a:gridCol w="1063790"/>
                <a:gridCol w="1100931"/>
                <a:gridCol w="1100931"/>
                <a:gridCol w="1100931"/>
                <a:gridCol w="1100931"/>
                <a:gridCol w="1100931"/>
                <a:gridCol w="1965950"/>
              </a:tblGrid>
              <a:tr h="260959">
                <a:tc>
                  <a:txBody>
                    <a:bodyPr/>
                    <a:lstStyle/>
                    <a:p>
                      <a:pPr algn="ctr"/>
                      <a:r>
                        <a:rPr lang="en-US" sz="1400" b="1" dirty="0" smtClean="0">
                          <a:solidFill>
                            <a:schemeClr val="bg1"/>
                          </a:solidFill>
                        </a:rPr>
                        <a:t>residence</a:t>
                      </a:r>
                      <a:endParaRPr lang="en-US" sz="1400" b="1" dirty="0">
                        <a:solidFill>
                          <a:schemeClr val="bg1"/>
                        </a:solidFill>
                      </a:endParaRPr>
                    </a:p>
                  </a:txBody>
                  <a:tcPr/>
                </a:tc>
                <a:tc>
                  <a:txBody>
                    <a:bodyPr/>
                    <a:lstStyle/>
                    <a:p>
                      <a:pPr algn="ctr"/>
                      <a:r>
                        <a:rPr lang="en-US" sz="1400" b="1" dirty="0" smtClean="0">
                          <a:solidFill>
                            <a:schemeClr val="bg1"/>
                          </a:solidFill>
                        </a:rPr>
                        <a:t>person</a:t>
                      </a:r>
                      <a:endParaRPr lang="en-US" sz="1400" b="1" dirty="0">
                        <a:solidFill>
                          <a:schemeClr val="bg1"/>
                        </a:solidFill>
                      </a:endParaRPr>
                    </a:p>
                  </a:txBody>
                  <a:tcPr/>
                </a:tc>
                <a:tc>
                  <a:txBody>
                    <a:bodyPr/>
                    <a:lstStyle/>
                    <a:p>
                      <a:pPr algn="ctr"/>
                      <a:r>
                        <a:rPr lang="en-US" sz="1400" b="1" dirty="0" smtClean="0">
                          <a:solidFill>
                            <a:schemeClr val="bg1"/>
                          </a:solidFill>
                        </a:rPr>
                        <a:t>males</a:t>
                      </a:r>
                      <a:endParaRPr lang="en-US" sz="1400" b="1" dirty="0">
                        <a:solidFill>
                          <a:schemeClr val="bg1"/>
                        </a:solidFill>
                      </a:endParaRPr>
                    </a:p>
                  </a:txBody>
                  <a:tcPr/>
                </a:tc>
                <a:tc>
                  <a:txBody>
                    <a:bodyPr/>
                    <a:lstStyle/>
                    <a:p>
                      <a:pPr algn="ctr"/>
                      <a:r>
                        <a:rPr lang="en-US" sz="1400" b="1" dirty="0" smtClean="0">
                          <a:solidFill>
                            <a:schemeClr val="bg1"/>
                          </a:solidFill>
                        </a:rPr>
                        <a:t>females</a:t>
                      </a:r>
                      <a:endParaRPr lang="en-US" sz="1400" b="1" dirty="0">
                        <a:solidFill>
                          <a:schemeClr val="bg1"/>
                        </a:solidFill>
                      </a:endParaRPr>
                    </a:p>
                  </a:txBody>
                  <a:tcPr/>
                </a:tc>
                <a:tc>
                  <a:txBody>
                    <a:bodyPr/>
                    <a:lstStyle/>
                    <a:p>
                      <a:pPr algn="ctr"/>
                      <a:r>
                        <a:rPr lang="en-US" sz="1400" b="1" dirty="0" smtClean="0">
                          <a:solidFill>
                            <a:schemeClr val="bg1"/>
                          </a:solidFill>
                        </a:rPr>
                        <a:t>persons</a:t>
                      </a:r>
                      <a:endParaRPr lang="en-US" sz="1400" b="1" dirty="0">
                        <a:solidFill>
                          <a:schemeClr val="bg1"/>
                        </a:solidFill>
                      </a:endParaRPr>
                    </a:p>
                  </a:txBody>
                  <a:tcPr/>
                </a:tc>
                <a:tc>
                  <a:txBody>
                    <a:bodyPr/>
                    <a:lstStyle/>
                    <a:p>
                      <a:pPr algn="ctr"/>
                      <a:r>
                        <a:rPr lang="en-US" sz="1400" b="1" dirty="0" smtClean="0">
                          <a:solidFill>
                            <a:schemeClr val="bg1"/>
                          </a:solidFill>
                        </a:rPr>
                        <a:t>males</a:t>
                      </a:r>
                      <a:endParaRPr lang="en-US" sz="1400" b="1" dirty="0">
                        <a:solidFill>
                          <a:schemeClr val="bg1"/>
                        </a:solidFill>
                      </a:endParaRPr>
                    </a:p>
                  </a:txBody>
                  <a:tcPr/>
                </a:tc>
                <a:tc>
                  <a:txBody>
                    <a:bodyPr/>
                    <a:lstStyle/>
                    <a:p>
                      <a:pPr algn="ctr"/>
                      <a:r>
                        <a:rPr lang="en-US" sz="1400" b="1" dirty="0" smtClean="0">
                          <a:solidFill>
                            <a:schemeClr val="bg1"/>
                          </a:solidFill>
                        </a:rPr>
                        <a:t>females</a:t>
                      </a:r>
                      <a:endParaRPr lang="en-US" sz="1400" b="1" dirty="0">
                        <a:solidFill>
                          <a:schemeClr val="bg1"/>
                        </a:solidFill>
                      </a:endParaRPr>
                    </a:p>
                  </a:txBody>
                  <a:tcPr/>
                </a:tc>
              </a:tr>
              <a:tr h="548014">
                <a:tc>
                  <a:txBody>
                    <a:bodyPr/>
                    <a:lstStyle/>
                    <a:p>
                      <a:pPr algn="ctr"/>
                      <a:r>
                        <a:rPr lang="en-US" sz="1600" b="1" dirty="0" smtClean="0">
                          <a:solidFill>
                            <a:schemeClr val="bg1"/>
                          </a:solidFill>
                        </a:rPr>
                        <a:t>Total</a:t>
                      </a:r>
                      <a:endParaRPr lang="en-US" sz="1600" b="1" dirty="0">
                        <a:solidFill>
                          <a:schemeClr val="bg1"/>
                        </a:solidFill>
                      </a:endParaRPr>
                    </a:p>
                  </a:txBody>
                  <a:tcPr/>
                </a:tc>
                <a:tc>
                  <a:txBody>
                    <a:bodyPr/>
                    <a:lstStyle/>
                    <a:p>
                      <a:pPr algn="ctr"/>
                      <a:r>
                        <a:rPr lang="en-US" sz="1600" dirty="0" smtClean="0"/>
                        <a:t>4,903,788</a:t>
                      </a:r>
                      <a:endParaRPr lang="en-US" sz="1600" dirty="0"/>
                    </a:p>
                  </a:txBody>
                  <a:tcPr/>
                </a:tc>
                <a:tc>
                  <a:txBody>
                    <a:bodyPr/>
                    <a:lstStyle/>
                    <a:p>
                      <a:pPr algn="ctr"/>
                      <a:r>
                        <a:rPr lang="en-US" sz="1600" dirty="0" smtClean="0"/>
                        <a:t>2,380,567</a:t>
                      </a:r>
                      <a:endParaRPr lang="en-US" sz="1600" dirty="0"/>
                    </a:p>
                  </a:txBody>
                  <a:tcPr/>
                </a:tc>
                <a:tc>
                  <a:txBody>
                    <a:bodyPr/>
                    <a:lstStyle/>
                    <a:p>
                      <a:pPr algn="ctr"/>
                      <a:r>
                        <a:rPr lang="en-US" sz="1600" dirty="0" smtClean="0"/>
                        <a:t>2,523,221</a:t>
                      </a:r>
                      <a:endParaRPr lang="en-US" sz="1600" dirty="0"/>
                    </a:p>
                  </a:txBody>
                  <a:tcPr/>
                </a:tc>
                <a:tc>
                  <a:txBody>
                    <a:bodyPr/>
                    <a:lstStyle/>
                    <a:p>
                      <a:pPr algn="ctr"/>
                      <a:r>
                        <a:rPr lang="en-US" sz="1600" dirty="0" smtClean="0"/>
                        <a:t>22.4</a:t>
                      </a:r>
                      <a:endParaRPr lang="en-US" sz="1600" dirty="0"/>
                    </a:p>
                  </a:txBody>
                  <a:tcPr/>
                </a:tc>
                <a:tc>
                  <a:txBody>
                    <a:bodyPr/>
                    <a:lstStyle/>
                    <a:p>
                      <a:pPr algn="ctr"/>
                      <a:r>
                        <a:rPr lang="en-US" sz="1600" dirty="0" smtClean="0"/>
                        <a:t>18.9</a:t>
                      </a:r>
                      <a:endParaRPr lang="en-US" sz="1600" dirty="0"/>
                    </a:p>
                  </a:txBody>
                  <a:tcPr/>
                </a:tc>
                <a:tc>
                  <a:txBody>
                    <a:bodyPr/>
                    <a:lstStyle/>
                    <a:p>
                      <a:pPr algn="ctr"/>
                      <a:r>
                        <a:rPr lang="en-US" sz="1600" dirty="0" smtClean="0"/>
                        <a:t>27.1</a:t>
                      </a:r>
                      <a:endParaRPr lang="en-US" sz="1600" dirty="0"/>
                    </a:p>
                  </a:txBody>
                  <a:tcPr/>
                </a:tc>
              </a:tr>
              <a:tr h="548014">
                <a:tc>
                  <a:txBody>
                    <a:bodyPr/>
                    <a:lstStyle/>
                    <a:p>
                      <a:pPr algn="ctr"/>
                      <a:r>
                        <a:rPr lang="en-US" sz="1600" b="1" dirty="0" smtClean="0">
                          <a:solidFill>
                            <a:schemeClr val="bg1"/>
                          </a:solidFill>
                        </a:rPr>
                        <a:t>Rural</a:t>
                      </a:r>
                      <a:endParaRPr lang="en-US" sz="1600" b="1" dirty="0">
                        <a:solidFill>
                          <a:schemeClr val="bg1"/>
                        </a:solidFill>
                      </a:endParaRPr>
                    </a:p>
                  </a:txBody>
                  <a:tcPr/>
                </a:tc>
                <a:tc>
                  <a:txBody>
                    <a:bodyPr/>
                    <a:lstStyle/>
                    <a:p>
                      <a:pPr algn="ctr"/>
                      <a:r>
                        <a:rPr lang="en-US" sz="1600" dirty="0" smtClean="0"/>
                        <a:t>2,243,539</a:t>
                      </a:r>
                      <a:endParaRPr lang="en-US" sz="1600" dirty="0"/>
                    </a:p>
                  </a:txBody>
                  <a:tcPr/>
                </a:tc>
                <a:tc>
                  <a:txBody>
                    <a:bodyPr/>
                    <a:lstStyle/>
                    <a:p>
                      <a:pPr algn="ctr"/>
                      <a:r>
                        <a:rPr lang="en-US" sz="1600" dirty="0" smtClean="0"/>
                        <a:t>997,983</a:t>
                      </a:r>
                      <a:endParaRPr lang="en-US" sz="1600" dirty="0"/>
                    </a:p>
                  </a:txBody>
                  <a:tcPr/>
                </a:tc>
                <a:tc>
                  <a:txBody>
                    <a:bodyPr/>
                    <a:lstStyle/>
                    <a:p>
                      <a:pPr algn="ctr"/>
                      <a:r>
                        <a:rPr lang="en-US" sz="1600" dirty="0" smtClean="0"/>
                        <a:t>1,245,556</a:t>
                      </a:r>
                      <a:endParaRPr lang="en-US" sz="1600" dirty="0"/>
                    </a:p>
                  </a:txBody>
                  <a:tcPr/>
                </a:tc>
                <a:tc>
                  <a:txBody>
                    <a:bodyPr/>
                    <a:lstStyle/>
                    <a:p>
                      <a:pPr algn="ctr"/>
                      <a:r>
                        <a:rPr lang="en-US" sz="1600" dirty="0" smtClean="0"/>
                        <a:t>13.7</a:t>
                      </a:r>
                      <a:endParaRPr lang="en-US" sz="1600" dirty="0"/>
                    </a:p>
                  </a:txBody>
                  <a:tcPr/>
                </a:tc>
                <a:tc>
                  <a:txBody>
                    <a:bodyPr/>
                    <a:lstStyle/>
                    <a:p>
                      <a:pPr algn="ctr"/>
                      <a:r>
                        <a:rPr lang="en-US" sz="1600" dirty="0" smtClean="0"/>
                        <a:t>10.6</a:t>
                      </a:r>
                      <a:endParaRPr lang="en-US" sz="1600" dirty="0"/>
                    </a:p>
                  </a:txBody>
                  <a:tcPr/>
                </a:tc>
                <a:tc>
                  <a:txBody>
                    <a:bodyPr/>
                    <a:lstStyle/>
                    <a:p>
                      <a:pPr algn="ctr"/>
                      <a:r>
                        <a:rPr lang="en-US" sz="1600" dirty="0" smtClean="0"/>
                        <a:t>17.8</a:t>
                      </a:r>
                      <a:endParaRPr lang="en-US" sz="1600" dirty="0"/>
                    </a:p>
                  </a:txBody>
                  <a:tcPr/>
                </a:tc>
              </a:tr>
              <a:tr h="548014">
                <a:tc>
                  <a:txBody>
                    <a:bodyPr/>
                    <a:lstStyle/>
                    <a:p>
                      <a:pPr algn="ctr"/>
                      <a:r>
                        <a:rPr lang="en-US" sz="1600" b="1" dirty="0" smtClean="0">
                          <a:solidFill>
                            <a:schemeClr val="bg1"/>
                          </a:solidFill>
                        </a:rPr>
                        <a:t>urban</a:t>
                      </a:r>
                      <a:endParaRPr lang="en-US" sz="1600" b="1" dirty="0">
                        <a:solidFill>
                          <a:schemeClr val="bg1"/>
                        </a:solidFill>
                      </a:endParaRPr>
                    </a:p>
                  </a:txBody>
                  <a:tcPr/>
                </a:tc>
                <a:tc>
                  <a:txBody>
                    <a:bodyPr/>
                    <a:lstStyle/>
                    <a:p>
                      <a:pPr algn="ctr"/>
                      <a:r>
                        <a:rPr lang="en-US" sz="1600" dirty="0" smtClean="0"/>
                        <a:t>2,660,249</a:t>
                      </a:r>
                      <a:endParaRPr lang="en-US" sz="1600" dirty="0"/>
                    </a:p>
                  </a:txBody>
                  <a:tcPr/>
                </a:tc>
                <a:tc>
                  <a:txBody>
                    <a:bodyPr/>
                    <a:lstStyle/>
                    <a:p>
                      <a:pPr algn="ctr"/>
                      <a:r>
                        <a:rPr lang="en-US" sz="1600" dirty="0" smtClean="0"/>
                        <a:t>1,382,584</a:t>
                      </a:r>
                      <a:endParaRPr lang="en-US" sz="1600" dirty="0"/>
                    </a:p>
                  </a:txBody>
                  <a:tcPr/>
                </a:tc>
                <a:tc>
                  <a:txBody>
                    <a:bodyPr/>
                    <a:lstStyle/>
                    <a:p>
                      <a:pPr algn="ctr"/>
                      <a:r>
                        <a:rPr lang="en-US" sz="1600" dirty="0" smtClean="0"/>
                        <a:t>1,277,665</a:t>
                      </a:r>
                      <a:endParaRPr lang="en-US" sz="1600" dirty="0"/>
                    </a:p>
                  </a:txBody>
                  <a:tcPr/>
                </a:tc>
                <a:tc>
                  <a:txBody>
                    <a:bodyPr/>
                    <a:lstStyle/>
                    <a:p>
                      <a:pPr algn="ctr"/>
                      <a:r>
                        <a:rPr lang="en-US" sz="1600" dirty="0" smtClean="0"/>
                        <a:t>48.2</a:t>
                      </a:r>
                      <a:endParaRPr lang="en-US" sz="1600" dirty="0"/>
                    </a:p>
                  </a:txBody>
                  <a:tcPr/>
                </a:tc>
                <a:tc>
                  <a:txBody>
                    <a:bodyPr/>
                    <a:lstStyle/>
                    <a:p>
                      <a:pPr algn="ctr"/>
                      <a:r>
                        <a:rPr lang="en-US" sz="1600" dirty="0" smtClean="0"/>
                        <a:t>43.3</a:t>
                      </a:r>
                      <a:endParaRPr lang="en-US" sz="1600" dirty="0"/>
                    </a:p>
                  </a:txBody>
                  <a:tcPr/>
                </a:tc>
                <a:tc>
                  <a:txBody>
                    <a:bodyPr/>
                    <a:lstStyle/>
                    <a:p>
                      <a:pPr algn="ctr"/>
                      <a:r>
                        <a:rPr lang="en-US" sz="1600" dirty="0" smtClean="0"/>
                        <a:t>55.0</a:t>
                      </a:r>
                      <a:endParaRPr lang="en-US" sz="1600" dirty="0"/>
                    </a:p>
                  </a:txBody>
                  <a:tcPr/>
                </a:tc>
              </a:tr>
            </a:tbl>
          </a:graphicData>
        </a:graphic>
      </p:graphicFrame>
    </p:spTree>
  </p:cSld>
  <p:clrMapOvr>
    <a:masterClrMapping/>
  </p:clrMapOvr>
  <p:transition spd="med">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944562"/>
          </a:xfrm>
        </p:spPr>
        <p:style>
          <a:lnRef idx="1">
            <a:schemeClr val="dk1"/>
          </a:lnRef>
          <a:fillRef idx="2">
            <a:schemeClr val="dk1"/>
          </a:fillRef>
          <a:effectRef idx="1">
            <a:schemeClr val="dk1"/>
          </a:effectRef>
          <a:fontRef idx="minor">
            <a:schemeClr val="dk1"/>
          </a:fontRef>
        </p:style>
        <p:txBody>
          <a:bodyPr>
            <a:noAutofit/>
          </a:bodyPr>
          <a:lstStyle/>
          <a:p>
            <a:pPr algn="ctr"/>
            <a:r>
              <a:rPr lang="en-US" sz="2400" b="1" dirty="0" smtClean="0">
                <a:solidFill>
                  <a:schemeClr val="bg1"/>
                </a:solidFill>
              </a:rPr>
              <a:t> Disable Population by Sex and Residence India: 2011</a:t>
            </a:r>
            <a:endParaRPr lang="en-US" sz="2400" dirty="0"/>
          </a:p>
        </p:txBody>
      </p:sp>
      <p:graphicFrame>
        <p:nvGraphicFramePr>
          <p:cNvPr id="5" name="Content Placeholder 4"/>
          <p:cNvGraphicFramePr>
            <a:graphicFrameLocks noGrp="1"/>
          </p:cNvGraphicFramePr>
          <p:nvPr>
            <p:ph idx="1"/>
          </p:nvPr>
        </p:nvGraphicFramePr>
        <p:xfrm>
          <a:off x="1295400" y="1676400"/>
          <a:ext cx="6096000" cy="640080"/>
        </p:xfrm>
        <a:graphic>
          <a:graphicData uri="http://schemas.openxmlformats.org/drawingml/2006/table">
            <a:tbl>
              <a:tblPr firstRow="1" bandRow="1">
                <a:tableStyleId>{5C22544A-7EE6-4342-B048-85BDC9FD1C3A}</a:tableStyleId>
              </a:tblPr>
              <a:tblGrid>
                <a:gridCol w="6096000"/>
              </a:tblGrid>
              <a:tr h="599440">
                <a:tc>
                  <a:txBody>
                    <a:bodyPr/>
                    <a:lstStyle/>
                    <a:p>
                      <a:pPr algn="ctr"/>
                      <a:r>
                        <a:rPr lang="en-US" dirty="0" smtClean="0">
                          <a:solidFill>
                            <a:schemeClr val="bg1"/>
                          </a:solidFill>
                        </a:rPr>
                        <a:t>Percentage of disabled to total population</a:t>
                      </a:r>
                    </a:p>
                    <a:p>
                      <a:pPr algn="ctr"/>
                      <a:r>
                        <a:rPr lang="en-US" dirty="0" smtClean="0">
                          <a:solidFill>
                            <a:schemeClr val="bg1"/>
                          </a:solidFill>
                        </a:rPr>
                        <a:t> india,2011</a:t>
                      </a:r>
                      <a:endParaRPr lang="en-US" dirty="0">
                        <a:solidFill>
                          <a:schemeClr val="bg1"/>
                        </a:solidFill>
                      </a:endParaRPr>
                    </a:p>
                  </a:txBody>
                  <a:tcPr/>
                </a:tc>
              </a:tr>
            </a:tbl>
          </a:graphicData>
        </a:graphic>
      </p:graphicFrame>
      <p:pic>
        <p:nvPicPr>
          <p:cNvPr id="4" name="Picture 3" descr="vcare  logo.jpg"/>
          <p:cNvPicPr>
            <a:picLocks noChangeAspect="1"/>
          </p:cNvPicPr>
          <p:nvPr/>
        </p:nvPicPr>
        <p:blipFill>
          <a:blip r:embed="rId2">
            <a:lum bright="-10000" contrast="10000"/>
          </a:blip>
          <a:srcRect/>
          <a:stretch>
            <a:fillRect/>
          </a:stretch>
        </p:blipFill>
        <p:spPr>
          <a:xfrm>
            <a:off x="7924800" y="228600"/>
            <a:ext cx="980370" cy="990600"/>
          </a:xfrm>
          <a:prstGeom prst="rect">
            <a:avLst/>
          </a:prstGeom>
          <a:ln>
            <a:solidFill>
              <a:schemeClr val="bg1"/>
            </a:solidFill>
          </a:ln>
          <a:scene3d>
            <a:camera prst="obliqueTopRight"/>
            <a:lightRig rig="threePt" dir="t"/>
          </a:scene3d>
        </p:spPr>
        <p:style>
          <a:lnRef idx="1">
            <a:schemeClr val="dk1"/>
          </a:lnRef>
          <a:fillRef idx="2">
            <a:schemeClr val="dk1"/>
          </a:fillRef>
          <a:effectRef idx="1">
            <a:schemeClr val="dk1"/>
          </a:effectRef>
          <a:fontRef idx="minor">
            <a:schemeClr val="dk1"/>
          </a:fontRef>
        </p:style>
      </p:pic>
      <p:graphicFrame>
        <p:nvGraphicFramePr>
          <p:cNvPr id="6" name="Table 5"/>
          <p:cNvGraphicFramePr>
            <a:graphicFrameLocks noGrp="1"/>
          </p:cNvGraphicFramePr>
          <p:nvPr/>
        </p:nvGraphicFramePr>
        <p:xfrm>
          <a:off x="1295400" y="2286000"/>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n-US" dirty="0" smtClean="0">
                          <a:solidFill>
                            <a:schemeClr val="bg1"/>
                          </a:solidFill>
                        </a:rPr>
                        <a:t>residence</a:t>
                      </a:r>
                      <a:endParaRPr lang="en-US" dirty="0">
                        <a:solidFill>
                          <a:schemeClr val="bg1"/>
                        </a:solidFill>
                      </a:endParaRPr>
                    </a:p>
                  </a:txBody>
                  <a:tcPr/>
                </a:tc>
                <a:tc>
                  <a:txBody>
                    <a:bodyPr/>
                    <a:lstStyle/>
                    <a:p>
                      <a:pPr algn="ctr"/>
                      <a:r>
                        <a:rPr lang="en-US" dirty="0" smtClean="0">
                          <a:solidFill>
                            <a:schemeClr val="bg1"/>
                          </a:solidFill>
                        </a:rPr>
                        <a:t>persons</a:t>
                      </a:r>
                      <a:endParaRPr lang="en-US" dirty="0">
                        <a:solidFill>
                          <a:schemeClr val="bg1"/>
                        </a:solidFill>
                      </a:endParaRPr>
                    </a:p>
                  </a:txBody>
                  <a:tcPr/>
                </a:tc>
                <a:tc>
                  <a:txBody>
                    <a:bodyPr/>
                    <a:lstStyle/>
                    <a:p>
                      <a:pPr algn="ctr"/>
                      <a:r>
                        <a:rPr lang="en-US" dirty="0" smtClean="0">
                          <a:solidFill>
                            <a:schemeClr val="bg1"/>
                          </a:solidFill>
                        </a:rPr>
                        <a:t>males</a:t>
                      </a:r>
                      <a:endParaRPr lang="en-US" dirty="0">
                        <a:solidFill>
                          <a:schemeClr val="bg1"/>
                        </a:solidFill>
                      </a:endParaRPr>
                    </a:p>
                  </a:txBody>
                  <a:tcPr/>
                </a:tc>
                <a:tc>
                  <a:txBody>
                    <a:bodyPr/>
                    <a:lstStyle/>
                    <a:p>
                      <a:pPr algn="ctr"/>
                      <a:r>
                        <a:rPr lang="en-US" dirty="0" smtClean="0">
                          <a:solidFill>
                            <a:schemeClr val="bg1"/>
                          </a:solidFill>
                        </a:rPr>
                        <a:t>Females</a:t>
                      </a:r>
                      <a:endParaRPr lang="en-US" dirty="0">
                        <a:solidFill>
                          <a:schemeClr val="bg1"/>
                        </a:solidFill>
                      </a:endParaRPr>
                    </a:p>
                  </a:txBody>
                  <a:tcPr/>
                </a:tc>
              </a:tr>
              <a:tr h="370840">
                <a:tc>
                  <a:txBody>
                    <a:bodyPr/>
                    <a:lstStyle/>
                    <a:p>
                      <a:pPr algn="ctr"/>
                      <a:r>
                        <a:rPr lang="en-US" b="1" dirty="0" smtClean="0"/>
                        <a:t>Total</a:t>
                      </a:r>
                      <a:endParaRPr lang="en-US" b="1" dirty="0"/>
                    </a:p>
                  </a:txBody>
                  <a:tcPr/>
                </a:tc>
                <a:tc>
                  <a:txBody>
                    <a:bodyPr/>
                    <a:lstStyle/>
                    <a:p>
                      <a:pPr algn="ctr"/>
                      <a:r>
                        <a:rPr lang="en-US" dirty="0" smtClean="0"/>
                        <a:t>2.21</a:t>
                      </a:r>
                      <a:endParaRPr lang="en-US" dirty="0"/>
                    </a:p>
                  </a:txBody>
                  <a:tcPr/>
                </a:tc>
                <a:tc>
                  <a:txBody>
                    <a:bodyPr/>
                    <a:lstStyle/>
                    <a:p>
                      <a:pPr algn="ctr"/>
                      <a:r>
                        <a:rPr lang="en-US" dirty="0" smtClean="0"/>
                        <a:t>2.41</a:t>
                      </a:r>
                      <a:endParaRPr lang="en-US" dirty="0"/>
                    </a:p>
                  </a:txBody>
                  <a:tcPr/>
                </a:tc>
                <a:tc>
                  <a:txBody>
                    <a:bodyPr/>
                    <a:lstStyle/>
                    <a:p>
                      <a:pPr algn="ctr"/>
                      <a:r>
                        <a:rPr lang="en-US" dirty="0" smtClean="0"/>
                        <a:t>2.01</a:t>
                      </a:r>
                      <a:endParaRPr lang="en-US" dirty="0"/>
                    </a:p>
                  </a:txBody>
                  <a:tcPr/>
                </a:tc>
              </a:tr>
              <a:tr h="370840">
                <a:tc>
                  <a:txBody>
                    <a:bodyPr/>
                    <a:lstStyle/>
                    <a:p>
                      <a:pPr algn="ctr"/>
                      <a:r>
                        <a:rPr lang="en-US" b="1" dirty="0" smtClean="0"/>
                        <a:t>Rural</a:t>
                      </a:r>
                      <a:endParaRPr lang="en-US" b="1" dirty="0"/>
                    </a:p>
                  </a:txBody>
                  <a:tcPr/>
                </a:tc>
                <a:tc>
                  <a:txBody>
                    <a:bodyPr/>
                    <a:lstStyle/>
                    <a:p>
                      <a:pPr algn="ctr"/>
                      <a:r>
                        <a:rPr lang="en-US" dirty="0" smtClean="0"/>
                        <a:t>2.24</a:t>
                      </a:r>
                      <a:endParaRPr lang="en-US" dirty="0"/>
                    </a:p>
                  </a:txBody>
                  <a:tcPr/>
                </a:tc>
                <a:tc>
                  <a:txBody>
                    <a:bodyPr/>
                    <a:lstStyle/>
                    <a:p>
                      <a:pPr algn="ctr"/>
                      <a:r>
                        <a:rPr lang="en-US" dirty="0" smtClean="0"/>
                        <a:t>2.43</a:t>
                      </a:r>
                      <a:endParaRPr lang="en-US" dirty="0"/>
                    </a:p>
                  </a:txBody>
                  <a:tcPr/>
                </a:tc>
                <a:tc>
                  <a:txBody>
                    <a:bodyPr/>
                    <a:lstStyle/>
                    <a:p>
                      <a:pPr algn="ctr"/>
                      <a:r>
                        <a:rPr lang="en-US" dirty="0" smtClean="0"/>
                        <a:t>2.03</a:t>
                      </a:r>
                      <a:endParaRPr lang="en-US" dirty="0"/>
                    </a:p>
                  </a:txBody>
                  <a:tcPr/>
                </a:tc>
              </a:tr>
              <a:tr h="370840">
                <a:tc>
                  <a:txBody>
                    <a:bodyPr/>
                    <a:lstStyle/>
                    <a:p>
                      <a:pPr algn="ctr"/>
                      <a:r>
                        <a:rPr lang="en-US" b="1" dirty="0" smtClean="0"/>
                        <a:t>urban</a:t>
                      </a:r>
                      <a:endParaRPr lang="en-US" b="1" dirty="0"/>
                    </a:p>
                  </a:txBody>
                  <a:tcPr/>
                </a:tc>
                <a:tc>
                  <a:txBody>
                    <a:bodyPr/>
                    <a:lstStyle/>
                    <a:p>
                      <a:pPr algn="ctr"/>
                      <a:r>
                        <a:rPr lang="en-US" dirty="0" smtClean="0"/>
                        <a:t>2.17</a:t>
                      </a:r>
                      <a:endParaRPr lang="en-US" dirty="0"/>
                    </a:p>
                  </a:txBody>
                  <a:tcPr/>
                </a:tc>
                <a:tc>
                  <a:txBody>
                    <a:bodyPr/>
                    <a:lstStyle/>
                    <a:p>
                      <a:pPr algn="ctr"/>
                      <a:r>
                        <a:rPr lang="en-US" dirty="0" smtClean="0"/>
                        <a:t>2.34</a:t>
                      </a:r>
                      <a:endParaRPr lang="en-US" dirty="0"/>
                    </a:p>
                  </a:txBody>
                  <a:tcPr/>
                </a:tc>
                <a:tc>
                  <a:txBody>
                    <a:bodyPr/>
                    <a:lstStyle/>
                    <a:p>
                      <a:pPr algn="ctr"/>
                      <a:r>
                        <a:rPr lang="en-US" dirty="0" smtClean="0"/>
                        <a:t>1.98</a:t>
                      </a:r>
                      <a:endParaRPr lang="en-US" dirty="0"/>
                    </a:p>
                  </a:txBody>
                  <a:tcPr/>
                </a:tc>
              </a:tr>
            </a:tbl>
          </a:graphicData>
        </a:graphic>
      </p:graphicFrame>
      <p:graphicFrame>
        <p:nvGraphicFramePr>
          <p:cNvPr id="7" name="Table 6"/>
          <p:cNvGraphicFramePr>
            <a:graphicFrameLocks noGrp="1"/>
          </p:cNvGraphicFramePr>
          <p:nvPr/>
        </p:nvGraphicFramePr>
        <p:xfrm>
          <a:off x="1295400" y="3962400"/>
          <a:ext cx="6096000" cy="914400"/>
        </p:xfrm>
        <a:graphic>
          <a:graphicData uri="http://schemas.openxmlformats.org/drawingml/2006/table">
            <a:tbl>
              <a:tblPr firstRow="1" bandRow="1">
                <a:tableStyleId>{5C22544A-7EE6-4342-B048-85BDC9FD1C3A}</a:tableStyleId>
              </a:tblPr>
              <a:tblGrid>
                <a:gridCol w="6096000"/>
              </a:tblGrid>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Percentage of disabled to total population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 india,2001</a:t>
                      </a:r>
                    </a:p>
                    <a:p>
                      <a:endParaRPr lang="en-US" dirty="0"/>
                    </a:p>
                  </a:txBody>
                  <a:tcPr/>
                </a:tc>
              </a:tr>
            </a:tbl>
          </a:graphicData>
        </a:graphic>
      </p:graphicFrame>
      <p:graphicFrame>
        <p:nvGraphicFramePr>
          <p:cNvPr id="8" name="Table 7"/>
          <p:cNvGraphicFramePr>
            <a:graphicFrameLocks noGrp="1"/>
          </p:cNvGraphicFramePr>
          <p:nvPr/>
        </p:nvGraphicFramePr>
        <p:xfrm>
          <a:off x="1295400" y="4648200"/>
          <a:ext cx="6096000" cy="1603731"/>
        </p:xfrm>
        <a:graphic>
          <a:graphicData uri="http://schemas.openxmlformats.org/drawingml/2006/table">
            <a:tbl>
              <a:tblPr firstRow="1" bandRow="1">
                <a:tableStyleId>{5C22544A-7EE6-4342-B048-85BDC9FD1C3A}</a:tableStyleId>
              </a:tblPr>
              <a:tblGrid>
                <a:gridCol w="1524000"/>
                <a:gridCol w="1524000"/>
                <a:gridCol w="1524000"/>
                <a:gridCol w="1524000"/>
              </a:tblGrid>
              <a:tr h="339183">
                <a:tc>
                  <a:txBody>
                    <a:bodyPr/>
                    <a:lstStyle/>
                    <a:p>
                      <a:pPr algn="ctr"/>
                      <a:r>
                        <a:rPr lang="en-US" dirty="0" smtClean="0">
                          <a:solidFill>
                            <a:schemeClr val="bg1"/>
                          </a:solidFill>
                        </a:rPr>
                        <a:t>residence</a:t>
                      </a:r>
                      <a:endParaRPr lang="en-US" dirty="0">
                        <a:solidFill>
                          <a:schemeClr val="bg1"/>
                        </a:solidFill>
                      </a:endParaRPr>
                    </a:p>
                  </a:txBody>
                  <a:tcPr/>
                </a:tc>
                <a:tc>
                  <a:txBody>
                    <a:bodyPr/>
                    <a:lstStyle/>
                    <a:p>
                      <a:pPr algn="ctr"/>
                      <a:r>
                        <a:rPr lang="en-US" dirty="0" smtClean="0">
                          <a:solidFill>
                            <a:schemeClr val="bg1"/>
                          </a:solidFill>
                        </a:rPr>
                        <a:t>persons</a:t>
                      </a:r>
                      <a:endParaRPr lang="en-US" dirty="0">
                        <a:solidFill>
                          <a:schemeClr val="bg1"/>
                        </a:solidFill>
                      </a:endParaRPr>
                    </a:p>
                  </a:txBody>
                  <a:tcPr/>
                </a:tc>
                <a:tc>
                  <a:txBody>
                    <a:bodyPr/>
                    <a:lstStyle/>
                    <a:p>
                      <a:pPr algn="ctr"/>
                      <a:r>
                        <a:rPr lang="en-US" dirty="0" smtClean="0">
                          <a:solidFill>
                            <a:schemeClr val="bg1"/>
                          </a:solidFill>
                        </a:rPr>
                        <a:t>males</a:t>
                      </a:r>
                      <a:endParaRPr lang="en-US" dirty="0">
                        <a:solidFill>
                          <a:schemeClr val="bg1"/>
                        </a:solidFill>
                      </a:endParaRPr>
                    </a:p>
                  </a:txBody>
                  <a:tcPr/>
                </a:tc>
                <a:tc>
                  <a:txBody>
                    <a:bodyPr/>
                    <a:lstStyle/>
                    <a:p>
                      <a:pPr algn="ctr"/>
                      <a:r>
                        <a:rPr lang="en-US" dirty="0" smtClean="0">
                          <a:solidFill>
                            <a:schemeClr val="bg1"/>
                          </a:solidFill>
                        </a:rPr>
                        <a:t>Females</a:t>
                      </a:r>
                      <a:endParaRPr lang="en-US" dirty="0">
                        <a:solidFill>
                          <a:schemeClr val="bg1"/>
                        </a:solidFill>
                      </a:endParaRPr>
                    </a:p>
                  </a:txBody>
                  <a:tcPr/>
                </a:tc>
              </a:tr>
              <a:tr h="339183">
                <a:tc>
                  <a:txBody>
                    <a:bodyPr/>
                    <a:lstStyle/>
                    <a:p>
                      <a:pPr algn="ctr"/>
                      <a:r>
                        <a:rPr lang="en-US" b="1" dirty="0" smtClean="0">
                          <a:solidFill>
                            <a:schemeClr val="bg1"/>
                          </a:solidFill>
                        </a:rPr>
                        <a:t>Total</a:t>
                      </a:r>
                      <a:endParaRPr lang="en-US" b="1" dirty="0">
                        <a:solidFill>
                          <a:schemeClr val="bg1"/>
                        </a:solidFill>
                      </a:endParaRPr>
                    </a:p>
                  </a:txBody>
                  <a:tcPr/>
                </a:tc>
                <a:tc>
                  <a:txBody>
                    <a:bodyPr/>
                    <a:lstStyle/>
                    <a:p>
                      <a:pPr algn="ctr"/>
                      <a:r>
                        <a:rPr lang="en-US" dirty="0" smtClean="0">
                          <a:solidFill>
                            <a:schemeClr val="bg1"/>
                          </a:solidFill>
                        </a:rPr>
                        <a:t>2.13</a:t>
                      </a:r>
                      <a:endParaRPr lang="en-US" dirty="0">
                        <a:solidFill>
                          <a:schemeClr val="bg1"/>
                        </a:solidFill>
                      </a:endParaRPr>
                    </a:p>
                  </a:txBody>
                  <a:tcPr/>
                </a:tc>
                <a:tc>
                  <a:txBody>
                    <a:bodyPr/>
                    <a:lstStyle/>
                    <a:p>
                      <a:pPr algn="ctr"/>
                      <a:r>
                        <a:rPr lang="en-US" dirty="0" smtClean="0">
                          <a:solidFill>
                            <a:schemeClr val="bg1"/>
                          </a:solidFill>
                        </a:rPr>
                        <a:t>2.37</a:t>
                      </a:r>
                      <a:endParaRPr lang="en-US" dirty="0">
                        <a:solidFill>
                          <a:schemeClr val="bg1"/>
                        </a:solidFill>
                      </a:endParaRPr>
                    </a:p>
                  </a:txBody>
                  <a:tcPr/>
                </a:tc>
                <a:tc>
                  <a:txBody>
                    <a:bodyPr/>
                    <a:lstStyle/>
                    <a:p>
                      <a:pPr algn="ctr"/>
                      <a:r>
                        <a:rPr lang="en-US" dirty="0" smtClean="0">
                          <a:solidFill>
                            <a:schemeClr val="bg1"/>
                          </a:solidFill>
                        </a:rPr>
                        <a:t>1.87</a:t>
                      </a:r>
                      <a:endParaRPr lang="en-US" dirty="0">
                        <a:solidFill>
                          <a:schemeClr val="bg1"/>
                        </a:solidFill>
                      </a:endParaRPr>
                    </a:p>
                  </a:txBody>
                  <a:tcPr/>
                </a:tc>
              </a:tr>
              <a:tr h="506451">
                <a:tc>
                  <a:txBody>
                    <a:bodyPr/>
                    <a:lstStyle/>
                    <a:p>
                      <a:pPr algn="ctr"/>
                      <a:r>
                        <a:rPr lang="en-US" b="1" dirty="0" smtClean="0">
                          <a:solidFill>
                            <a:schemeClr val="bg1"/>
                          </a:solidFill>
                        </a:rPr>
                        <a:t>Rural</a:t>
                      </a:r>
                      <a:endParaRPr lang="en-US" b="1" dirty="0">
                        <a:solidFill>
                          <a:schemeClr val="bg1"/>
                        </a:solidFill>
                      </a:endParaRPr>
                    </a:p>
                  </a:txBody>
                  <a:tcPr/>
                </a:tc>
                <a:tc>
                  <a:txBody>
                    <a:bodyPr/>
                    <a:lstStyle/>
                    <a:p>
                      <a:pPr algn="ctr"/>
                      <a:r>
                        <a:rPr lang="en-US" dirty="0" smtClean="0">
                          <a:solidFill>
                            <a:schemeClr val="bg1"/>
                          </a:solidFill>
                        </a:rPr>
                        <a:t>2.21</a:t>
                      </a:r>
                      <a:endParaRPr lang="en-US" dirty="0">
                        <a:solidFill>
                          <a:schemeClr val="bg1"/>
                        </a:solidFill>
                      </a:endParaRPr>
                    </a:p>
                  </a:txBody>
                  <a:tcPr/>
                </a:tc>
                <a:tc>
                  <a:txBody>
                    <a:bodyPr/>
                    <a:lstStyle/>
                    <a:p>
                      <a:pPr algn="ctr"/>
                      <a:r>
                        <a:rPr lang="en-US" dirty="0" smtClean="0">
                          <a:solidFill>
                            <a:schemeClr val="bg1"/>
                          </a:solidFill>
                        </a:rPr>
                        <a:t>2.47</a:t>
                      </a:r>
                      <a:endParaRPr lang="en-US" dirty="0">
                        <a:solidFill>
                          <a:schemeClr val="bg1"/>
                        </a:solidFill>
                      </a:endParaRPr>
                    </a:p>
                  </a:txBody>
                  <a:tcPr/>
                </a:tc>
                <a:tc>
                  <a:txBody>
                    <a:bodyPr/>
                    <a:lstStyle/>
                    <a:p>
                      <a:pPr algn="ctr"/>
                      <a:r>
                        <a:rPr lang="en-US" dirty="0" smtClean="0">
                          <a:solidFill>
                            <a:schemeClr val="bg1"/>
                          </a:solidFill>
                        </a:rPr>
                        <a:t>1.93</a:t>
                      </a:r>
                      <a:endParaRPr lang="en-US" dirty="0">
                        <a:solidFill>
                          <a:schemeClr val="bg1"/>
                        </a:solidFill>
                      </a:endParaRPr>
                    </a:p>
                  </a:txBody>
                  <a:tcPr/>
                </a:tc>
              </a:tr>
              <a:tr h="339183">
                <a:tc>
                  <a:txBody>
                    <a:bodyPr/>
                    <a:lstStyle/>
                    <a:p>
                      <a:pPr algn="ctr"/>
                      <a:r>
                        <a:rPr lang="en-US" b="1" dirty="0" smtClean="0">
                          <a:solidFill>
                            <a:schemeClr val="bg1"/>
                          </a:solidFill>
                        </a:rPr>
                        <a:t>urban</a:t>
                      </a:r>
                      <a:endParaRPr lang="en-US" b="1" dirty="0">
                        <a:solidFill>
                          <a:schemeClr val="bg1"/>
                        </a:solidFill>
                      </a:endParaRPr>
                    </a:p>
                  </a:txBody>
                  <a:tcPr/>
                </a:tc>
                <a:tc>
                  <a:txBody>
                    <a:bodyPr/>
                    <a:lstStyle/>
                    <a:p>
                      <a:pPr algn="ctr"/>
                      <a:r>
                        <a:rPr lang="en-US" dirty="0" smtClean="0">
                          <a:solidFill>
                            <a:schemeClr val="bg1"/>
                          </a:solidFill>
                        </a:rPr>
                        <a:t>1.93</a:t>
                      </a:r>
                      <a:endParaRPr lang="en-US" dirty="0">
                        <a:solidFill>
                          <a:schemeClr val="bg1"/>
                        </a:solidFill>
                      </a:endParaRPr>
                    </a:p>
                  </a:txBody>
                  <a:tcPr/>
                </a:tc>
                <a:tc>
                  <a:txBody>
                    <a:bodyPr/>
                    <a:lstStyle/>
                    <a:p>
                      <a:pPr algn="ctr"/>
                      <a:r>
                        <a:rPr lang="en-US" dirty="0" smtClean="0">
                          <a:solidFill>
                            <a:schemeClr val="bg1"/>
                          </a:solidFill>
                        </a:rPr>
                        <a:t>2.12</a:t>
                      </a:r>
                      <a:endParaRPr lang="en-US" dirty="0">
                        <a:solidFill>
                          <a:schemeClr val="bg1"/>
                        </a:solidFill>
                      </a:endParaRPr>
                    </a:p>
                  </a:txBody>
                  <a:tcPr/>
                </a:tc>
                <a:tc>
                  <a:txBody>
                    <a:bodyPr/>
                    <a:lstStyle/>
                    <a:p>
                      <a:pPr algn="ctr"/>
                      <a:r>
                        <a:rPr lang="en-US" dirty="0" smtClean="0">
                          <a:solidFill>
                            <a:schemeClr val="bg1"/>
                          </a:solidFill>
                        </a:rPr>
                        <a:t>1.71</a:t>
                      </a:r>
                      <a:endParaRPr lang="en-US" dirty="0">
                        <a:solidFill>
                          <a:schemeClr val="bg1"/>
                        </a:solidFill>
                      </a:endParaRPr>
                    </a:p>
                  </a:txBody>
                  <a:tcPr/>
                </a:tc>
              </a:tr>
            </a:tbl>
          </a:graphicData>
        </a:graphic>
      </p:graphicFrame>
    </p:spTree>
  </p:cSld>
  <p:clrMapOvr>
    <a:masterClrMapping/>
  </p:clrMapOvr>
  <p:transition spd="med">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010400" cy="946150"/>
          </a:xfrm>
        </p:spPr>
        <p:style>
          <a:lnRef idx="1">
            <a:schemeClr val="dk1"/>
          </a:lnRef>
          <a:fillRef idx="2">
            <a:schemeClr val="dk1"/>
          </a:fillRef>
          <a:effectRef idx="1">
            <a:schemeClr val="dk1"/>
          </a:effectRef>
          <a:fontRef idx="minor">
            <a:schemeClr val="dk1"/>
          </a:fontRef>
        </p:style>
        <p:txBody>
          <a:bodyPr>
            <a:normAutofit/>
          </a:bodyPr>
          <a:lstStyle/>
          <a:p>
            <a:pPr algn="ctr"/>
            <a:r>
              <a:rPr lang="en-US" sz="2000" b="1" dirty="0" smtClean="0">
                <a:solidFill>
                  <a:schemeClr val="bg1"/>
                </a:solidFill>
              </a:rPr>
              <a:t> Disable Population by Residence India: 2001-2011 </a:t>
            </a:r>
            <a:endParaRPr lang="en-US" sz="2000" dirty="0"/>
          </a:p>
        </p:txBody>
      </p:sp>
      <p:sp>
        <p:nvSpPr>
          <p:cNvPr id="10" name="Text Placeholder 9"/>
          <p:cNvSpPr>
            <a:spLocks noGrp="1"/>
          </p:cNvSpPr>
          <p:nvPr>
            <p:ph type="body" idx="1"/>
          </p:nvPr>
        </p:nvSpPr>
        <p:spPr>
          <a:xfrm>
            <a:off x="1371600" y="1676400"/>
            <a:ext cx="4040188" cy="533400"/>
          </a:xfrm>
          <a:ln>
            <a:solidFill>
              <a:schemeClr val="bg1"/>
            </a:solidFill>
          </a:ln>
        </p:spPr>
        <p:txBody>
          <a:bodyPr>
            <a:normAutofit lnSpcReduction="10000"/>
          </a:bodyPr>
          <a:lstStyle/>
          <a:p>
            <a:r>
              <a:rPr lang="en-US" sz="1600" dirty="0" smtClean="0">
                <a:solidFill>
                  <a:schemeClr val="tx1"/>
                </a:solidFill>
              </a:rPr>
              <a:t>Proportion of disabled population by residence India : 2001-2011</a:t>
            </a:r>
            <a:endParaRPr lang="en-US" sz="1600" dirty="0">
              <a:solidFill>
                <a:schemeClr val="tx1"/>
              </a:solidFill>
            </a:endParaRPr>
          </a:p>
        </p:txBody>
      </p:sp>
      <p:sp>
        <p:nvSpPr>
          <p:cNvPr id="11" name="Text Placeholder 10"/>
          <p:cNvSpPr>
            <a:spLocks noGrp="1"/>
          </p:cNvSpPr>
          <p:nvPr>
            <p:ph type="body" sz="half" idx="3"/>
          </p:nvPr>
        </p:nvSpPr>
        <p:spPr>
          <a:xfrm>
            <a:off x="304801" y="5029200"/>
            <a:ext cx="8382000" cy="1524000"/>
          </a:xfrm>
          <a:ln/>
        </p:spPr>
        <p:style>
          <a:lnRef idx="1">
            <a:schemeClr val="dk1"/>
          </a:lnRef>
          <a:fillRef idx="3">
            <a:schemeClr val="dk1"/>
          </a:fillRef>
          <a:effectRef idx="2">
            <a:schemeClr val="dk1"/>
          </a:effectRef>
          <a:fontRef idx="minor">
            <a:schemeClr val="lt1"/>
          </a:fontRef>
        </p:style>
        <p:txBody>
          <a:bodyPr>
            <a:normAutofit/>
          </a:bodyPr>
          <a:lstStyle/>
          <a:p>
            <a:pPr>
              <a:buFont typeface="Wingdings" pitchFamily="2" charset="2"/>
              <a:buChar char="§"/>
            </a:pPr>
            <a:r>
              <a:rPr lang="en-US" sz="1800" dirty="0" smtClean="0">
                <a:solidFill>
                  <a:schemeClr val="tx1"/>
                </a:solidFill>
              </a:rPr>
              <a:t> Percentage of disabled persons in India has increased both in rural and       </a:t>
            </a:r>
          </a:p>
          <a:p>
            <a:r>
              <a:rPr lang="en-US" sz="1800" dirty="0" smtClean="0">
                <a:solidFill>
                  <a:schemeClr val="tx1"/>
                </a:solidFill>
              </a:rPr>
              <a:t>  urban areas during the last decade.</a:t>
            </a:r>
          </a:p>
          <a:p>
            <a:pPr>
              <a:buFont typeface="Wingdings" pitchFamily="2" charset="2"/>
              <a:buChar char="§"/>
            </a:pPr>
            <a:r>
              <a:rPr lang="en-US" sz="1800" dirty="0" smtClean="0">
                <a:solidFill>
                  <a:schemeClr val="tx1"/>
                </a:solidFill>
              </a:rPr>
              <a:t> proportion of disabled population is higher in rural areas</a:t>
            </a:r>
          </a:p>
          <a:p>
            <a:pPr>
              <a:buFont typeface="Wingdings" pitchFamily="2" charset="2"/>
              <a:buChar char="§"/>
            </a:pPr>
            <a:r>
              <a:rPr lang="en-US" sz="1800" dirty="0" smtClean="0">
                <a:solidFill>
                  <a:schemeClr val="tx1"/>
                </a:solidFill>
              </a:rPr>
              <a:t> decadal increase in proportion is significant in urban areas</a:t>
            </a:r>
            <a:endParaRPr lang="en-US" sz="1800" dirty="0">
              <a:solidFill>
                <a:schemeClr val="tx1"/>
              </a:solidFill>
            </a:endParaRPr>
          </a:p>
        </p:txBody>
      </p:sp>
      <p:graphicFrame>
        <p:nvGraphicFramePr>
          <p:cNvPr id="9" name="Content Placeholder 8"/>
          <p:cNvGraphicFramePr>
            <a:graphicFrameLocks noGrp="1"/>
          </p:cNvGraphicFramePr>
          <p:nvPr>
            <p:ph sz="quarter" idx="2"/>
          </p:nvPr>
        </p:nvGraphicFramePr>
        <p:xfrm>
          <a:off x="457200" y="2209800"/>
          <a:ext cx="5791200" cy="28194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vcare  logo.jpg"/>
          <p:cNvPicPr>
            <a:picLocks noChangeAspect="1"/>
          </p:cNvPicPr>
          <p:nvPr/>
        </p:nvPicPr>
        <p:blipFill>
          <a:blip r:embed="rId3">
            <a:lum bright="-10000" contrast="10000"/>
          </a:blip>
          <a:srcRect/>
          <a:stretch>
            <a:fillRect/>
          </a:stretch>
        </p:blipFill>
        <p:spPr>
          <a:xfrm>
            <a:off x="7924800" y="228600"/>
            <a:ext cx="980370" cy="990600"/>
          </a:xfrm>
          <a:prstGeom prst="rect">
            <a:avLst/>
          </a:prstGeom>
          <a:ln>
            <a:solidFill>
              <a:schemeClr val="bg1"/>
            </a:solidFill>
          </a:ln>
          <a:scene3d>
            <a:camera prst="obliqueTopRight"/>
            <a:lightRig rig="threePt" dir="t"/>
          </a:scene3d>
        </p:spPr>
        <p:style>
          <a:lnRef idx="1">
            <a:schemeClr val="dk1"/>
          </a:lnRef>
          <a:fillRef idx="2">
            <a:schemeClr val="dk1"/>
          </a:fillRef>
          <a:effectRef idx="1">
            <a:schemeClr val="dk1"/>
          </a:effectRef>
          <a:fontRef idx="minor">
            <a:schemeClr val="dk1"/>
          </a:fontRef>
        </p:style>
      </p:pic>
    </p:spTree>
  </p:cSld>
  <p:clrMapOvr>
    <a:masterClrMapping/>
  </p:clrMapOvr>
  <p:transition spd="med">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6934200" cy="946150"/>
          </a:xfrm>
        </p:spPr>
        <p:style>
          <a:lnRef idx="1">
            <a:schemeClr val="dk1"/>
          </a:lnRef>
          <a:fillRef idx="2">
            <a:schemeClr val="dk1"/>
          </a:fillRef>
          <a:effectRef idx="1">
            <a:schemeClr val="dk1"/>
          </a:effectRef>
          <a:fontRef idx="minor">
            <a:schemeClr val="dk1"/>
          </a:fontRef>
        </p:style>
        <p:txBody>
          <a:bodyPr>
            <a:normAutofit/>
          </a:bodyPr>
          <a:lstStyle/>
          <a:p>
            <a:pPr algn="ctr"/>
            <a:r>
              <a:rPr lang="en-US" sz="2000" dirty="0" smtClean="0">
                <a:solidFill>
                  <a:schemeClr val="bg1"/>
                </a:solidFill>
              </a:rPr>
              <a:t> </a:t>
            </a:r>
            <a:r>
              <a:rPr lang="en-US" sz="2000" b="1" dirty="0" smtClean="0">
                <a:solidFill>
                  <a:schemeClr val="bg1"/>
                </a:solidFill>
              </a:rPr>
              <a:t>Disabled</a:t>
            </a:r>
            <a:r>
              <a:rPr lang="en-US" sz="2000" dirty="0" smtClean="0">
                <a:solidFill>
                  <a:schemeClr val="bg1"/>
                </a:solidFill>
              </a:rPr>
              <a:t> </a:t>
            </a:r>
            <a:r>
              <a:rPr lang="en-US" sz="2000" b="1" dirty="0" smtClean="0">
                <a:solidFill>
                  <a:schemeClr val="bg1"/>
                </a:solidFill>
              </a:rPr>
              <a:t>Population by Sex India: 2001-2011 </a:t>
            </a:r>
            <a:endParaRPr lang="en-US" sz="2000" b="1" dirty="0">
              <a:solidFill>
                <a:schemeClr val="bg1"/>
              </a:solidFill>
            </a:endParaRPr>
          </a:p>
        </p:txBody>
      </p:sp>
      <p:sp>
        <p:nvSpPr>
          <p:cNvPr id="5" name="Text Placeholder 4"/>
          <p:cNvSpPr>
            <a:spLocks noGrp="1"/>
          </p:cNvSpPr>
          <p:nvPr>
            <p:ph type="body" idx="1"/>
          </p:nvPr>
        </p:nvSpPr>
        <p:spPr>
          <a:xfrm>
            <a:off x="228600" y="4343400"/>
            <a:ext cx="4648200" cy="2133600"/>
          </a:xfrm>
          <a:ln/>
        </p:spPr>
        <p:style>
          <a:lnRef idx="1">
            <a:schemeClr val="dk1"/>
          </a:lnRef>
          <a:fillRef idx="3">
            <a:schemeClr val="dk1"/>
          </a:fillRef>
          <a:effectRef idx="2">
            <a:schemeClr val="dk1"/>
          </a:effectRef>
          <a:fontRef idx="minor">
            <a:schemeClr val="lt1"/>
          </a:fontRef>
        </p:style>
        <p:txBody>
          <a:bodyPr>
            <a:normAutofit/>
          </a:bodyPr>
          <a:lstStyle/>
          <a:p>
            <a:pPr>
              <a:buFont typeface="Wingdings" pitchFamily="2" charset="2"/>
              <a:buChar char="§"/>
            </a:pPr>
            <a:endParaRPr lang="en-US" sz="1400" dirty="0" smtClean="0">
              <a:solidFill>
                <a:schemeClr val="tx1"/>
              </a:solidFill>
            </a:endParaRPr>
          </a:p>
          <a:p>
            <a:pPr>
              <a:buFont typeface="Wingdings" pitchFamily="2" charset="2"/>
              <a:buChar char="§"/>
            </a:pPr>
            <a:r>
              <a:rPr lang="en-US" sz="1400" dirty="0" smtClean="0">
                <a:solidFill>
                  <a:schemeClr val="tx1"/>
                </a:solidFill>
              </a:rPr>
              <a:t> slight increase in disability among both the sexes  </a:t>
            </a:r>
          </a:p>
          <a:p>
            <a:r>
              <a:rPr lang="en-US" sz="1400" dirty="0" smtClean="0">
                <a:solidFill>
                  <a:schemeClr val="tx1"/>
                </a:solidFill>
              </a:rPr>
              <a:t>  over the decade</a:t>
            </a:r>
          </a:p>
          <a:p>
            <a:pPr>
              <a:buFont typeface="Wingdings" pitchFamily="2" charset="2"/>
              <a:buChar char="§"/>
            </a:pPr>
            <a:r>
              <a:rPr lang="en-US" sz="1400" dirty="0" smtClean="0">
                <a:solidFill>
                  <a:schemeClr val="tx1"/>
                </a:solidFill>
              </a:rPr>
              <a:t> proportion of disabled population is higher among  </a:t>
            </a:r>
          </a:p>
          <a:p>
            <a:r>
              <a:rPr lang="en-US" sz="1400" dirty="0" smtClean="0">
                <a:solidFill>
                  <a:schemeClr val="tx1"/>
                </a:solidFill>
              </a:rPr>
              <a:t>  males</a:t>
            </a:r>
          </a:p>
          <a:p>
            <a:pPr>
              <a:buFont typeface="Wingdings" pitchFamily="2" charset="2"/>
              <a:buChar char="§"/>
            </a:pPr>
            <a:r>
              <a:rPr lang="en-US" sz="1400" dirty="0" smtClean="0">
                <a:solidFill>
                  <a:schemeClr val="tx1"/>
                </a:solidFill>
              </a:rPr>
              <a:t> Decadal increase in proportion is higher among </a:t>
            </a:r>
          </a:p>
          <a:p>
            <a:r>
              <a:rPr lang="en-US" sz="1400" dirty="0" smtClean="0">
                <a:solidFill>
                  <a:schemeClr val="tx1"/>
                </a:solidFill>
              </a:rPr>
              <a:t>  females</a:t>
            </a:r>
            <a:endParaRPr lang="en-US" sz="1400" dirty="0">
              <a:solidFill>
                <a:schemeClr val="tx1"/>
              </a:solidFill>
            </a:endParaRPr>
          </a:p>
        </p:txBody>
      </p:sp>
      <p:graphicFrame>
        <p:nvGraphicFramePr>
          <p:cNvPr id="9" name="Content Placeholder 8"/>
          <p:cNvGraphicFramePr>
            <a:graphicFrameLocks noGrp="1"/>
          </p:cNvGraphicFramePr>
          <p:nvPr>
            <p:ph sz="quarter" idx="2"/>
          </p:nvPr>
        </p:nvGraphicFramePr>
        <p:xfrm>
          <a:off x="457200" y="1828800"/>
          <a:ext cx="4572000" cy="21336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vcare  logo.jpg"/>
          <p:cNvPicPr>
            <a:picLocks noChangeAspect="1"/>
          </p:cNvPicPr>
          <p:nvPr/>
        </p:nvPicPr>
        <p:blipFill>
          <a:blip r:embed="rId3">
            <a:lum bright="-10000" contrast="10000"/>
          </a:blip>
          <a:srcRect/>
          <a:stretch>
            <a:fillRect/>
          </a:stretch>
        </p:blipFill>
        <p:spPr>
          <a:xfrm>
            <a:off x="7772400" y="228600"/>
            <a:ext cx="980370" cy="990600"/>
          </a:xfrm>
          <a:prstGeom prst="rect">
            <a:avLst/>
          </a:prstGeom>
          <a:ln>
            <a:solidFill>
              <a:schemeClr val="bg1"/>
            </a:solidFill>
          </a:ln>
          <a:scene3d>
            <a:camera prst="obliqueTopRight"/>
            <a:lightRig rig="threePt" dir="t"/>
          </a:scene3d>
        </p:spPr>
        <p:style>
          <a:lnRef idx="1">
            <a:schemeClr val="dk1"/>
          </a:lnRef>
          <a:fillRef idx="2">
            <a:schemeClr val="dk1"/>
          </a:fillRef>
          <a:effectRef idx="1">
            <a:schemeClr val="dk1"/>
          </a:effectRef>
          <a:fontRef idx="minor">
            <a:schemeClr val="dk1"/>
          </a:fontRef>
        </p:style>
      </p:pic>
      <p:graphicFrame>
        <p:nvGraphicFramePr>
          <p:cNvPr id="11" name="Content Placeholder 9"/>
          <p:cNvGraphicFramePr>
            <a:graphicFrameLocks noGrp="1"/>
          </p:cNvGraphicFramePr>
          <p:nvPr>
            <p:ph sz="quarter" idx="4"/>
          </p:nvPr>
        </p:nvGraphicFramePr>
        <p:xfrm>
          <a:off x="5029200" y="1981200"/>
          <a:ext cx="3657600" cy="4495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391400" cy="990600"/>
          </a:xfrm>
          <a:ln/>
        </p:spPr>
        <p:style>
          <a:lnRef idx="1">
            <a:schemeClr val="dk1"/>
          </a:lnRef>
          <a:fillRef idx="2">
            <a:schemeClr val="dk1"/>
          </a:fillRef>
          <a:effectRef idx="1">
            <a:schemeClr val="dk1"/>
          </a:effectRef>
          <a:fontRef idx="minor">
            <a:schemeClr val="dk1"/>
          </a:fontRef>
        </p:style>
        <p:txBody>
          <a:bodyPr>
            <a:normAutofit/>
          </a:bodyPr>
          <a:lstStyle/>
          <a:p>
            <a:pPr algn="ctr"/>
            <a:r>
              <a:rPr lang="en-US" sz="2000" b="1" dirty="0" smtClean="0">
                <a:solidFill>
                  <a:schemeClr val="bg1"/>
                </a:solidFill>
              </a:rPr>
              <a:t>Proportion of Disabled Population India and States/ UTs: 2011</a:t>
            </a:r>
            <a:endParaRPr lang="en-US" sz="2000" b="1" dirty="0">
              <a:solidFill>
                <a:schemeClr val="bg1"/>
              </a:solidFill>
            </a:endParaRPr>
          </a:p>
        </p:txBody>
      </p:sp>
      <p:pic>
        <p:nvPicPr>
          <p:cNvPr id="1026" name="Picture 2" descr="C:\Users\V-CARE\Desktop\ppl.jpg"/>
          <p:cNvPicPr>
            <a:picLocks noGrp="1" noChangeAspect="1" noChangeArrowheads="1"/>
          </p:cNvPicPr>
          <p:nvPr>
            <p:ph sz="quarter" idx="2"/>
          </p:nvPr>
        </p:nvPicPr>
        <p:blipFill>
          <a:blip r:embed="rId2"/>
          <a:srcRect/>
          <a:stretch>
            <a:fillRect/>
          </a:stretch>
        </p:blipFill>
        <p:spPr bwMode="auto">
          <a:xfrm>
            <a:off x="1752600" y="1600200"/>
            <a:ext cx="5486400" cy="4800600"/>
          </a:xfrm>
          <a:prstGeom prst="rect">
            <a:avLst/>
          </a:prstGeom>
          <a:noFill/>
          <a:ln>
            <a:solidFill>
              <a:schemeClr val="bg1"/>
            </a:solidFill>
          </a:ln>
        </p:spPr>
      </p:pic>
      <p:pic>
        <p:nvPicPr>
          <p:cNvPr id="5" name="Picture 4" descr="vcare  logo.jpg"/>
          <p:cNvPicPr>
            <a:picLocks noChangeAspect="1"/>
          </p:cNvPicPr>
          <p:nvPr/>
        </p:nvPicPr>
        <p:blipFill>
          <a:blip r:embed="rId3">
            <a:lum bright="-10000" contrast="10000"/>
          </a:blip>
          <a:srcRect/>
          <a:stretch>
            <a:fillRect/>
          </a:stretch>
        </p:blipFill>
        <p:spPr>
          <a:xfrm>
            <a:off x="7924800" y="304800"/>
            <a:ext cx="980370" cy="990600"/>
          </a:xfrm>
          <a:prstGeom prst="rect">
            <a:avLst/>
          </a:prstGeom>
          <a:ln>
            <a:solidFill>
              <a:schemeClr val="bg1"/>
            </a:solidFill>
          </a:ln>
          <a:scene3d>
            <a:camera prst="obliqueTopRight"/>
            <a:lightRig rig="threePt" dir="t"/>
          </a:scene3d>
        </p:spPr>
        <p:style>
          <a:lnRef idx="1">
            <a:schemeClr val="dk1"/>
          </a:lnRef>
          <a:fillRef idx="2">
            <a:schemeClr val="dk1"/>
          </a:fillRef>
          <a:effectRef idx="1">
            <a:schemeClr val="dk1"/>
          </a:effectRef>
          <a:fontRef idx="minor">
            <a:schemeClr val="dk1"/>
          </a:fontRef>
        </p:style>
      </p:pic>
    </p:spTree>
  </p:cSld>
  <p:clrMapOvr>
    <a:masterClrMapping/>
  </p:clrMapOvr>
  <p:transition spd="med">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315200" cy="868362"/>
          </a:xfrm>
        </p:spPr>
        <p:style>
          <a:lnRef idx="1">
            <a:schemeClr val="dk1"/>
          </a:lnRef>
          <a:fillRef idx="2">
            <a:schemeClr val="dk1"/>
          </a:fillRef>
          <a:effectRef idx="1">
            <a:schemeClr val="dk1"/>
          </a:effectRef>
          <a:fontRef idx="minor">
            <a:schemeClr val="dk1"/>
          </a:fontRef>
        </p:style>
        <p:txBody>
          <a:bodyPr>
            <a:normAutofit/>
          </a:bodyPr>
          <a:lstStyle/>
          <a:p>
            <a:pPr algn="ctr"/>
            <a:r>
              <a:rPr lang="en-US" sz="2400" b="1" dirty="0" smtClean="0"/>
              <a:t>    BACKGROUND</a:t>
            </a:r>
            <a:endParaRPr lang="en-US" sz="2400" b="1" dirty="0"/>
          </a:p>
        </p:txBody>
      </p:sp>
      <p:sp>
        <p:nvSpPr>
          <p:cNvPr id="3" name="Subtitle 2"/>
          <p:cNvSpPr>
            <a:spLocks noGrp="1"/>
          </p:cNvSpPr>
          <p:nvPr>
            <p:ph idx="1"/>
          </p:nvPr>
        </p:nvSpPr>
        <p:spPr>
          <a:xfrm>
            <a:off x="457200" y="1676400"/>
            <a:ext cx="8534400" cy="4449763"/>
          </a:xfrm>
        </p:spPr>
        <p:style>
          <a:lnRef idx="1">
            <a:schemeClr val="dk1"/>
          </a:lnRef>
          <a:fillRef idx="3">
            <a:schemeClr val="dk1"/>
          </a:fillRef>
          <a:effectRef idx="2">
            <a:schemeClr val="dk1"/>
          </a:effectRef>
          <a:fontRef idx="minor">
            <a:schemeClr val="lt1"/>
          </a:fontRef>
        </p:style>
        <p:txBody>
          <a:bodyPr>
            <a:normAutofit/>
          </a:bodyPr>
          <a:lstStyle/>
          <a:p>
            <a:pPr>
              <a:buFont typeface="Wingdings" pitchFamily="2" charset="2"/>
              <a:buChar char="§"/>
            </a:pPr>
            <a:endParaRPr lang="en-US" sz="1600" dirty="0" smtClean="0">
              <a:solidFill>
                <a:schemeClr val="tx1">
                  <a:lumMod val="95000"/>
                </a:schemeClr>
              </a:solidFill>
            </a:endParaRPr>
          </a:p>
          <a:p>
            <a:pPr>
              <a:buFont typeface="Wingdings" pitchFamily="2" charset="2"/>
              <a:buChar char="§"/>
            </a:pPr>
            <a:r>
              <a:rPr lang="en-US" sz="1600" dirty="0" smtClean="0">
                <a:solidFill>
                  <a:schemeClr val="tx1">
                    <a:lumMod val="95000"/>
                  </a:schemeClr>
                </a:solidFill>
              </a:rPr>
              <a:t>So far the data released from census 2011 pertained to :</a:t>
            </a:r>
          </a:p>
          <a:p>
            <a:pPr>
              <a:buNone/>
            </a:pPr>
            <a:endParaRPr lang="en-US" sz="1600" dirty="0" smtClean="0">
              <a:solidFill>
                <a:schemeClr val="tx1">
                  <a:lumMod val="95000"/>
                </a:schemeClr>
              </a:solidFill>
            </a:endParaRPr>
          </a:p>
          <a:p>
            <a:pPr>
              <a:buFont typeface="Wingdings" pitchFamily="2" charset="2"/>
              <a:buChar char="§"/>
            </a:pPr>
            <a:r>
              <a:rPr lang="en-US" sz="1600" dirty="0" smtClean="0">
                <a:solidFill>
                  <a:schemeClr val="tx1">
                    <a:lumMod val="95000"/>
                  </a:schemeClr>
                </a:solidFill>
              </a:rPr>
              <a:t>House listing and housing census</a:t>
            </a:r>
          </a:p>
          <a:p>
            <a:pPr>
              <a:buNone/>
            </a:pPr>
            <a:endParaRPr lang="en-US" sz="1600" dirty="0" smtClean="0">
              <a:solidFill>
                <a:schemeClr val="tx1">
                  <a:lumMod val="95000"/>
                </a:schemeClr>
              </a:solidFill>
            </a:endParaRPr>
          </a:p>
          <a:p>
            <a:pPr>
              <a:buFont typeface="Wingdings" pitchFamily="2" charset="2"/>
              <a:buChar char="§"/>
            </a:pPr>
            <a:r>
              <a:rPr lang="en-US" sz="1600" dirty="0" smtClean="0">
                <a:solidFill>
                  <a:schemeClr val="tx1">
                    <a:lumMod val="95000"/>
                  </a:schemeClr>
                </a:solidFill>
              </a:rPr>
              <a:t>Primary census abstract (PCA) covering final results on:</a:t>
            </a:r>
          </a:p>
          <a:p>
            <a:pPr>
              <a:buFont typeface="Wingdings" pitchFamily="2" charset="2"/>
              <a:buChar char="§"/>
            </a:pPr>
            <a:endParaRPr lang="en-US" sz="1600" dirty="0" smtClean="0">
              <a:solidFill>
                <a:schemeClr val="tx1">
                  <a:lumMod val="95000"/>
                </a:schemeClr>
              </a:solidFill>
            </a:endParaRPr>
          </a:p>
          <a:p>
            <a:pPr>
              <a:buFont typeface="Wingdings" pitchFamily="2" charset="2"/>
              <a:buChar char="§"/>
            </a:pPr>
            <a:r>
              <a:rPr lang="en-US" sz="1600" dirty="0" smtClean="0">
                <a:solidFill>
                  <a:schemeClr val="tx1">
                    <a:lumMod val="95000"/>
                  </a:schemeClr>
                </a:solidFill>
              </a:rPr>
              <a:t>Total population, SC, ST populations, literates, workers, non-workers and categories of economic activity by sex and residence</a:t>
            </a:r>
          </a:p>
          <a:p>
            <a:pPr>
              <a:buNone/>
            </a:pPr>
            <a:endParaRPr lang="en-US" sz="1600" dirty="0" smtClean="0">
              <a:solidFill>
                <a:schemeClr val="tx1">
                  <a:lumMod val="95000"/>
                </a:schemeClr>
              </a:solidFill>
            </a:endParaRPr>
          </a:p>
          <a:p>
            <a:pPr>
              <a:buFont typeface="Wingdings" pitchFamily="2" charset="2"/>
              <a:buChar char="§"/>
            </a:pPr>
            <a:r>
              <a:rPr lang="en-US" sz="1600" dirty="0" smtClean="0">
                <a:solidFill>
                  <a:schemeClr val="tx1">
                    <a:lumMod val="95000"/>
                  </a:schemeClr>
                </a:solidFill>
              </a:rPr>
              <a:t>PCA on slums and houseless population</a:t>
            </a:r>
          </a:p>
          <a:p>
            <a:pPr>
              <a:buNone/>
            </a:pPr>
            <a:endParaRPr lang="en-US" sz="1600" dirty="0" smtClean="0">
              <a:solidFill>
                <a:schemeClr val="tx1">
                  <a:lumMod val="95000"/>
                </a:schemeClr>
              </a:solidFill>
            </a:endParaRPr>
          </a:p>
          <a:p>
            <a:pPr>
              <a:buFont typeface="Wingdings" pitchFamily="2" charset="2"/>
              <a:buChar char="§"/>
            </a:pPr>
            <a:r>
              <a:rPr lang="en-US" sz="1600" dirty="0" smtClean="0">
                <a:solidFill>
                  <a:schemeClr val="tx1">
                    <a:lumMod val="95000"/>
                  </a:schemeClr>
                </a:solidFill>
              </a:rPr>
              <a:t>PCA  for scheduled castes and scheduled tribes</a:t>
            </a:r>
          </a:p>
          <a:p>
            <a:pPr>
              <a:buNone/>
            </a:pPr>
            <a:endParaRPr lang="en-US" sz="1600" dirty="0" smtClean="0">
              <a:solidFill>
                <a:schemeClr val="tx1">
                  <a:lumMod val="95000"/>
                </a:schemeClr>
              </a:solidFill>
            </a:endParaRPr>
          </a:p>
          <a:p>
            <a:pPr>
              <a:buFont typeface="Wingdings" pitchFamily="2" charset="2"/>
              <a:buChar char="§"/>
            </a:pPr>
            <a:r>
              <a:rPr lang="en-US" sz="1600" dirty="0" smtClean="0">
                <a:solidFill>
                  <a:schemeClr val="tx1">
                    <a:lumMod val="95000"/>
                  </a:schemeClr>
                </a:solidFill>
              </a:rPr>
              <a:t>Age data in five-years age groups and single-year age returns</a:t>
            </a:r>
            <a:endParaRPr lang="en-US" sz="1600" dirty="0">
              <a:solidFill>
                <a:schemeClr val="tx1">
                  <a:lumMod val="95000"/>
                </a:schemeClr>
              </a:solidFill>
            </a:endParaRPr>
          </a:p>
        </p:txBody>
      </p:sp>
      <p:pic>
        <p:nvPicPr>
          <p:cNvPr id="4" name="Picture 3" descr="vcare  logo.jpg"/>
          <p:cNvPicPr>
            <a:picLocks noChangeAspect="1"/>
          </p:cNvPicPr>
          <p:nvPr/>
        </p:nvPicPr>
        <p:blipFill>
          <a:blip r:embed="rId2">
            <a:lum bright="-10000" contrast="10000"/>
          </a:blip>
          <a:srcRect/>
          <a:stretch>
            <a:fillRect/>
          </a:stretch>
        </p:blipFill>
        <p:spPr>
          <a:xfrm>
            <a:off x="7924800" y="228600"/>
            <a:ext cx="990600" cy="990600"/>
          </a:xfrm>
          <a:prstGeom prst="rect">
            <a:avLst/>
          </a:prstGeom>
          <a:ln>
            <a:solidFill>
              <a:schemeClr val="bg1"/>
            </a:solidFill>
          </a:ln>
          <a:scene3d>
            <a:camera prst="obliqueTopRight"/>
            <a:lightRig rig="threePt" dir="t"/>
          </a:scene3d>
        </p:spPr>
        <p:style>
          <a:lnRef idx="1">
            <a:schemeClr val="dk1"/>
          </a:lnRef>
          <a:fillRef idx="2">
            <a:schemeClr val="dk1"/>
          </a:fillRef>
          <a:effectRef idx="1">
            <a:schemeClr val="dk1"/>
          </a:effectRef>
          <a:fontRef idx="minor">
            <a:schemeClr val="dk1"/>
          </a:fontRef>
        </p:style>
      </p:pic>
    </p:spTree>
  </p:cSld>
  <p:clrMapOvr>
    <a:masterClrMapping/>
  </p:clrMapOvr>
  <p:transition spd="med">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1020762"/>
          </a:xfrm>
        </p:spPr>
        <p:style>
          <a:lnRef idx="1">
            <a:schemeClr val="dk1"/>
          </a:lnRef>
          <a:fillRef idx="2">
            <a:schemeClr val="dk1"/>
          </a:fillRef>
          <a:effectRef idx="1">
            <a:schemeClr val="dk1"/>
          </a:effectRef>
          <a:fontRef idx="minor">
            <a:schemeClr val="dk1"/>
          </a:fontRef>
        </p:style>
        <p:txBody>
          <a:bodyPr>
            <a:normAutofit/>
          </a:bodyPr>
          <a:lstStyle/>
          <a:p>
            <a:pPr algn="ctr"/>
            <a:r>
              <a:rPr lang="en-US" sz="2000" b="1" dirty="0" smtClean="0">
                <a:solidFill>
                  <a:schemeClr val="bg1"/>
                </a:solidFill>
              </a:rPr>
              <a:t>  Disability by Social Groups India: 2011</a:t>
            </a:r>
            <a:endParaRPr lang="en-US" sz="2000" b="1" dirty="0">
              <a:solidFill>
                <a:schemeClr val="bg1"/>
              </a:solidFill>
            </a:endParaRPr>
          </a:p>
        </p:txBody>
      </p:sp>
      <p:graphicFrame>
        <p:nvGraphicFramePr>
          <p:cNvPr id="5" name="Content Placeholder 4"/>
          <p:cNvGraphicFramePr>
            <a:graphicFrameLocks noGrp="1"/>
          </p:cNvGraphicFramePr>
          <p:nvPr>
            <p:ph idx="1"/>
          </p:nvPr>
        </p:nvGraphicFramePr>
        <p:xfrm>
          <a:off x="1600200" y="2286000"/>
          <a:ext cx="5791200" cy="1143000"/>
        </p:xfrm>
        <a:graphic>
          <a:graphicData uri="http://schemas.openxmlformats.org/drawingml/2006/table">
            <a:tbl>
              <a:tblPr firstRow="1" bandRow="1">
                <a:tableStyleId>{5C22544A-7EE6-4342-B048-85BDC9FD1C3A}</a:tableStyleId>
              </a:tblPr>
              <a:tblGrid>
                <a:gridCol w="5791200"/>
              </a:tblGrid>
              <a:tr h="1143000">
                <a:tc>
                  <a:txBody>
                    <a:bodyPr/>
                    <a:lstStyle/>
                    <a:p>
                      <a:pPr algn="ctr"/>
                      <a:r>
                        <a:rPr lang="en-US" baseline="0" dirty="0" smtClean="0">
                          <a:solidFill>
                            <a:schemeClr val="bg1"/>
                          </a:solidFill>
                        </a:rPr>
                        <a:t> </a:t>
                      </a:r>
                      <a:r>
                        <a:rPr lang="en-US" dirty="0" smtClean="0">
                          <a:solidFill>
                            <a:schemeClr val="bg1"/>
                          </a:solidFill>
                        </a:rPr>
                        <a:t>Proportion of disabled population</a:t>
                      </a:r>
                    </a:p>
                    <a:p>
                      <a:pPr algn="ctr"/>
                      <a:r>
                        <a:rPr lang="en-US" dirty="0" smtClean="0">
                          <a:solidFill>
                            <a:schemeClr val="bg1"/>
                          </a:solidFill>
                        </a:rPr>
                        <a:t> by social group</a:t>
                      </a:r>
                    </a:p>
                    <a:p>
                      <a:pPr algn="ctr"/>
                      <a:r>
                        <a:rPr lang="en-US" dirty="0" smtClean="0">
                          <a:solidFill>
                            <a:schemeClr val="bg1"/>
                          </a:solidFill>
                        </a:rPr>
                        <a:t> India,</a:t>
                      </a:r>
                      <a:r>
                        <a:rPr lang="en-US" baseline="0" dirty="0" smtClean="0">
                          <a:solidFill>
                            <a:schemeClr val="bg1"/>
                          </a:solidFill>
                        </a:rPr>
                        <a:t> 2011</a:t>
                      </a:r>
                      <a:endParaRPr lang="en-US" dirty="0">
                        <a:solidFill>
                          <a:schemeClr val="bg1"/>
                        </a:solidFill>
                      </a:endParaRPr>
                    </a:p>
                  </a:txBody>
                  <a:tcPr/>
                </a:tc>
              </a:tr>
            </a:tbl>
          </a:graphicData>
        </a:graphic>
      </p:graphicFrame>
      <p:pic>
        <p:nvPicPr>
          <p:cNvPr id="4" name="Picture 3" descr="vcare  logo.jpg"/>
          <p:cNvPicPr>
            <a:picLocks noChangeAspect="1"/>
          </p:cNvPicPr>
          <p:nvPr/>
        </p:nvPicPr>
        <p:blipFill>
          <a:blip r:embed="rId2">
            <a:lum bright="-10000" contrast="10000"/>
          </a:blip>
          <a:srcRect/>
          <a:stretch>
            <a:fillRect/>
          </a:stretch>
        </p:blipFill>
        <p:spPr>
          <a:xfrm>
            <a:off x="7924800" y="304800"/>
            <a:ext cx="980370" cy="990600"/>
          </a:xfrm>
          <a:prstGeom prst="rect">
            <a:avLst/>
          </a:prstGeom>
          <a:ln>
            <a:solidFill>
              <a:schemeClr val="bg1"/>
            </a:solidFill>
          </a:ln>
          <a:scene3d>
            <a:camera prst="obliqueTopRight"/>
            <a:lightRig rig="threePt" dir="t"/>
          </a:scene3d>
        </p:spPr>
        <p:style>
          <a:lnRef idx="1">
            <a:schemeClr val="dk1"/>
          </a:lnRef>
          <a:fillRef idx="2">
            <a:schemeClr val="dk1"/>
          </a:fillRef>
          <a:effectRef idx="1">
            <a:schemeClr val="dk1"/>
          </a:effectRef>
          <a:fontRef idx="minor">
            <a:schemeClr val="dk1"/>
          </a:fontRef>
        </p:style>
      </p:pic>
      <p:graphicFrame>
        <p:nvGraphicFramePr>
          <p:cNvPr id="6" name="Table 5"/>
          <p:cNvGraphicFramePr>
            <a:graphicFrameLocks noGrp="1"/>
          </p:cNvGraphicFramePr>
          <p:nvPr/>
        </p:nvGraphicFramePr>
        <p:xfrm>
          <a:off x="1600200" y="3352800"/>
          <a:ext cx="5791200" cy="2713982"/>
        </p:xfrm>
        <a:graphic>
          <a:graphicData uri="http://schemas.openxmlformats.org/drawingml/2006/table">
            <a:tbl>
              <a:tblPr firstRow="1" bandRow="1">
                <a:tableStyleId>{5C22544A-7EE6-4342-B048-85BDC9FD1C3A}</a:tableStyleId>
              </a:tblPr>
              <a:tblGrid>
                <a:gridCol w="2123767"/>
                <a:gridCol w="1179871"/>
                <a:gridCol w="865239"/>
                <a:gridCol w="1622323"/>
              </a:tblGrid>
              <a:tr h="500180">
                <a:tc>
                  <a:txBody>
                    <a:bodyPr/>
                    <a:lstStyle/>
                    <a:p>
                      <a:pPr algn="ctr"/>
                      <a:r>
                        <a:rPr lang="en-US" dirty="0" smtClean="0">
                          <a:solidFill>
                            <a:schemeClr val="bg1"/>
                          </a:solidFill>
                        </a:rPr>
                        <a:t>Social group</a:t>
                      </a:r>
                      <a:endParaRPr lang="en-US" dirty="0">
                        <a:solidFill>
                          <a:schemeClr val="bg1"/>
                        </a:solidFill>
                      </a:endParaRPr>
                    </a:p>
                  </a:txBody>
                  <a:tcPr/>
                </a:tc>
                <a:tc>
                  <a:txBody>
                    <a:bodyPr/>
                    <a:lstStyle/>
                    <a:p>
                      <a:pPr algn="ctr"/>
                      <a:r>
                        <a:rPr lang="en-US" dirty="0" smtClean="0">
                          <a:solidFill>
                            <a:schemeClr val="bg1"/>
                          </a:solidFill>
                        </a:rPr>
                        <a:t>person</a:t>
                      </a:r>
                      <a:endParaRPr lang="en-US" dirty="0">
                        <a:solidFill>
                          <a:schemeClr val="bg1"/>
                        </a:solidFill>
                      </a:endParaRPr>
                    </a:p>
                  </a:txBody>
                  <a:tcPr/>
                </a:tc>
                <a:tc>
                  <a:txBody>
                    <a:bodyPr/>
                    <a:lstStyle/>
                    <a:p>
                      <a:pPr algn="ctr"/>
                      <a:r>
                        <a:rPr lang="en-US" dirty="0" smtClean="0">
                          <a:solidFill>
                            <a:schemeClr val="bg1"/>
                          </a:solidFill>
                        </a:rPr>
                        <a:t>males</a:t>
                      </a:r>
                      <a:endParaRPr lang="en-US" dirty="0">
                        <a:solidFill>
                          <a:schemeClr val="bg1"/>
                        </a:solidFill>
                      </a:endParaRPr>
                    </a:p>
                  </a:txBody>
                  <a:tcPr/>
                </a:tc>
                <a:tc>
                  <a:txBody>
                    <a:bodyPr/>
                    <a:lstStyle/>
                    <a:p>
                      <a:pPr algn="ctr"/>
                      <a:r>
                        <a:rPr lang="en-US" dirty="0" smtClean="0">
                          <a:solidFill>
                            <a:schemeClr val="bg1"/>
                          </a:solidFill>
                        </a:rPr>
                        <a:t>females</a:t>
                      </a:r>
                      <a:endParaRPr lang="en-US" dirty="0">
                        <a:solidFill>
                          <a:schemeClr val="bg1"/>
                        </a:solidFill>
                      </a:endParaRPr>
                    </a:p>
                  </a:txBody>
                  <a:tcPr/>
                </a:tc>
              </a:tr>
              <a:tr h="323857">
                <a:tc>
                  <a:txBody>
                    <a:bodyPr/>
                    <a:lstStyle/>
                    <a:p>
                      <a:pPr algn="ctr"/>
                      <a:r>
                        <a:rPr lang="en-US" b="1" dirty="0" smtClean="0"/>
                        <a:t>Total</a:t>
                      </a:r>
                      <a:endParaRPr lang="en-US" b="1" dirty="0"/>
                    </a:p>
                  </a:txBody>
                  <a:tcPr/>
                </a:tc>
                <a:tc>
                  <a:txBody>
                    <a:bodyPr/>
                    <a:lstStyle/>
                    <a:p>
                      <a:pPr algn="ctr"/>
                      <a:r>
                        <a:rPr lang="en-US" dirty="0" smtClean="0"/>
                        <a:t>2.21</a:t>
                      </a:r>
                      <a:endParaRPr lang="en-US" dirty="0"/>
                    </a:p>
                  </a:txBody>
                  <a:tcPr/>
                </a:tc>
                <a:tc>
                  <a:txBody>
                    <a:bodyPr/>
                    <a:lstStyle/>
                    <a:p>
                      <a:pPr algn="ctr"/>
                      <a:r>
                        <a:rPr lang="en-US" dirty="0" smtClean="0"/>
                        <a:t>2.41</a:t>
                      </a:r>
                      <a:endParaRPr lang="en-US" dirty="0"/>
                    </a:p>
                  </a:txBody>
                  <a:tcPr/>
                </a:tc>
                <a:tc>
                  <a:txBody>
                    <a:bodyPr/>
                    <a:lstStyle/>
                    <a:p>
                      <a:pPr algn="ctr"/>
                      <a:r>
                        <a:rPr lang="en-US" dirty="0" smtClean="0"/>
                        <a:t>2.01</a:t>
                      </a:r>
                      <a:endParaRPr lang="en-US" dirty="0"/>
                    </a:p>
                  </a:txBody>
                  <a:tcPr/>
                </a:tc>
              </a:tr>
              <a:tr h="566750">
                <a:tc>
                  <a:txBody>
                    <a:bodyPr/>
                    <a:lstStyle/>
                    <a:p>
                      <a:pPr algn="ctr"/>
                      <a:r>
                        <a:rPr lang="en-US" b="1" dirty="0" smtClean="0"/>
                        <a:t>Scheduled castes</a:t>
                      </a:r>
                      <a:endParaRPr lang="en-US" b="1" dirty="0"/>
                    </a:p>
                  </a:txBody>
                  <a:tcPr/>
                </a:tc>
                <a:tc>
                  <a:txBody>
                    <a:bodyPr/>
                    <a:lstStyle/>
                    <a:p>
                      <a:pPr algn="ctr"/>
                      <a:r>
                        <a:rPr lang="en-US" dirty="0" smtClean="0"/>
                        <a:t>2.45</a:t>
                      </a:r>
                      <a:endParaRPr lang="en-US" dirty="0"/>
                    </a:p>
                  </a:txBody>
                  <a:tcPr/>
                </a:tc>
                <a:tc>
                  <a:txBody>
                    <a:bodyPr/>
                    <a:lstStyle/>
                    <a:p>
                      <a:pPr algn="ctr"/>
                      <a:r>
                        <a:rPr lang="en-US" dirty="0" smtClean="0"/>
                        <a:t>2.68</a:t>
                      </a:r>
                      <a:endParaRPr lang="en-US" dirty="0"/>
                    </a:p>
                  </a:txBody>
                  <a:tcPr/>
                </a:tc>
                <a:tc>
                  <a:txBody>
                    <a:bodyPr/>
                    <a:lstStyle/>
                    <a:p>
                      <a:pPr algn="ctr"/>
                      <a:r>
                        <a:rPr lang="en-US" dirty="0" smtClean="0"/>
                        <a:t>2.20</a:t>
                      </a:r>
                      <a:endParaRPr lang="en-US" dirty="0"/>
                    </a:p>
                  </a:txBody>
                  <a:tcPr/>
                </a:tc>
              </a:tr>
              <a:tr h="566750">
                <a:tc>
                  <a:txBody>
                    <a:bodyPr/>
                    <a:lstStyle/>
                    <a:p>
                      <a:pPr algn="ctr"/>
                      <a:r>
                        <a:rPr lang="en-US" b="1" dirty="0" smtClean="0"/>
                        <a:t>Scheduled tribes</a:t>
                      </a:r>
                      <a:endParaRPr lang="en-US" b="1" dirty="0"/>
                    </a:p>
                  </a:txBody>
                  <a:tcPr/>
                </a:tc>
                <a:tc>
                  <a:txBody>
                    <a:bodyPr/>
                    <a:lstStyle/>
                    <a:p>
                      <a:pPr algn="ctr"/>
                      <a:r>
                        <a:rPr lang="en-US" dirty="0" smtClean="0"/>
                        <a:t>2.50</a:t>
                      </a:r>
                      <a:endParaRPr lang="en-US" dirty="0"/>
                    </a:p>
                  </a:txBody>
                  <a:tcPr/>
                </a:tc>
                <a:tc>
                  <a:txBody>
                    <a:bodyPr/>
                    <a:lstStyle/>
                    <a:p>
                      <a:pPr algn="ctr"/>
                      <a:r>
                        <a:rPr lang="en-US" dirty="0" smtClean="0"/>
                        <a:t>2.18</a:t>
                      </a:r>
                      <a:endParaRPr lang="en-US" dirty="0"/>
                    </a:p>
                  </a:txBody>
                  <a:tcPr/>
                </a:tc>
                <a:tc>
                  <a:txBody>
                    <a:bodyPr/>
                    <a:lstStyle/>
                    <a:p>
                      <a:pPr algn="ctr"/>
                      <a:r>
                        <a:rPr lang="en-US" dirty="0" smtClean="0"/>
                        <a:t>1.92</a:t>
                      </a:r>
                      <a:endParaRPr lang="en-US" dirty="0"/>
                    </a:p>
                  </a:txBody>
                  <a:tcPr/>
                </a:tc>
              </a:tr>
              <a:tr h="714542">
                <a:tc>
                  <a:txBody>
                    <a:bodyPr/>
                    <a:lstStyle/>
                    <a:p>
                      <a:pPr algn="ctr"/>
                      <a:r>
                        <a:rPr lang="en-US" b="1" dirty="0" smtClean="0"/>
                        <a:t>Other than SC/ST</a:t>
                      </a:r>
                      <a:endParaRPr lang="en-US" b="1" dirty="0"/>
                    </a:p>
                  </a:txBody>
                  <a:tcPr/>
                </a:tc>
                <a:tc>
                  <a:txBody>
                    <a:bodyPr/>
                    <a:lstStyle/>
                    <a:p>
                      <a:pPr algn="ctr"/>
                      <a:r>
                        <a:rPr lang="en-US" dirty="0" smtClean="0"/>
                        <a:t>2.18</a:t>
                      </a:r>
                      <a:endParaRPr lang="en-US" dirty="0"/>
                    </a:p>
                  </a:txBody>
                  <a:tcPr/>
                </a:tc>
                <a:tc>
                  <a:txBody>
                    <a:bodyPr/>
                    <a:lstStyle/>
                    <a:p>
                      <a:pPr algn="ctr"/>
                      <a:r>
                        <a:rPr lang="en-US" dirty="0" smtClean="0"/>
                        <a:t>2.37</a:t>
                      </a:r>
                      <a:endParaRPr lang="en-US" dirty="0"/>
                    </a:p>
                  </a:txBody>
                  <a:tcPr/>
                </a:tc>
                <a:tc>
                  <a:txBody>
                    <a:bodyPr/>
                    <a:lstStyle/>
                    <a:p>
                      <a:pPr algn="ctr"/>
                      <a:r>
                        <a:rPr lang="en-US" dirty="0" smtClean="0"/>
                        <a:t>1.98</a:t>
                      </a:r>
                      <a:endParaRPr lang="en-US" dirty="0"/>
                    </a:p>
                  </a:txBody>
                  <a:tcPr/>
                </a:tc>
              </a:tr>
            </a:tbl>
          </a:graphicData>
        </a:graphic>
      </p:graphicFrame>
    </p:spTree>
  </p:cSld>
  <p:clrMapOvr>
    <a:masterClrMapping/>
  </p:clrMapOvr>
  <p:transition spd="med">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6858000" cy="1022350"/>
          </a:xfrm>
        </p:spPr>
        <p:style>
          <a:lnRef idx="1">
            <a:schemeClr val="dk1"/>
          </a:lnRef>
          <a:fillRef idx="2">
            <a:schemeClr val="dk1"/>
          </a:fillRef>
          <a:effectRef idx="1">
            <a:schemeClr val="dk1"/>
          </a:effectRef>
          <a:fontRef idx="minor">
            <a:schemeClr val="dk1"/>
          </a:fontRef>
        </p:style>
        <p:txBody>
          <a:bodyPr>
            <a:normAutofit/>
          </a:bodyPr>
          <a:lstStyle/>
          <a:p>
            <a:pPr algn="ctr"/>
            <a:r>
              <a:rPr lang="en-US" sz="2800" b="1" dirty="0" smtClean="0">
                <a:solidFill>
                  <a:schemeClr val="bg1"/>
                </a:solidFill>
              </a:rPr>
              <a:t>  Disability by Social Groups </a:t>
            </a:r>
            <a:br>
              <a:rPr lang="en-US" sz="2800" b="1" dirty="0" smtClean="0">
                <a:solidFill>
                  <a:schemeClr val="bg1"/>
                </a:solidFill>
              </a:rPr>
            </a:br>
            <a:r>
              <a:rPr lang="en-US" sz="2800" b="1" dirty="0" smtClean="0">
                <a:solidFill>
                  <a:schemeClr val="bg1"/>
                </a:solidFill>
              </a:rPr>
              <a:t>India: 2011</a:t>
            </a:r>
            <a:endParaRPr lang="en-US" sz="2800" b="1" dirty="0"/>
          </a:p>
        </p:txBody>
      </p:sp>
      <p:sp>
        <p:nvSpPr>
          <p:cNvPr id="7" name="Text Placeholder 6"/>
          <p:cNvSpPr>
            <a:spLocks noGrp="1"/>
          </p:cNvSpPr>
          <p:nvPr>
            <p:ph type="body" idx="1"/>
          </p:nvPr>
        </p:nvSpPr>
        <p:spPr>
          <a:xfrm>
            <a:off x="1219200" y="1828800"/>
            <a:ext cx="6096000" cy="1066800"/>
          </a:xfrm>
          <a:ln>
            <a:solidFill>
              <a:schemeClr val="bg1"/>
            </a:solidFill>
          </a:ln>
        </p:spPr>
        <p:txBody>
          <a:bodyPr>
            <a:noAutofit/>
          </a:bodyPr>
          <a:lstStyle/>
          <a:p>
            <a:pPr algn="ctr"/>
            <a:r>
              <a:rPr lang="en-US" sz="1800" dirty="0" smtClean="0">
                <a:solidFill>
                  <a:schemeClr val="tx1"/>
                </a:solidFill>
              </a:rPr>
              <a:t>Proportion of disabled population </a:t>
            </a:r>
          </a:p>
          <a:p>
            <a:pPr algn="ctr"/>
            <a:r>
              <a:rPr lang="en-US" sz="1800" dirty="0" smtClean="0">
                <a:solidFill>
                  <a:schemeClr val="tx1"/>
                </a:solidFill>
              </a:rPr>
              <a:t>by social groups: </a:t>
            </a:r>
          </a:p>
          <a:p>
            <a:pPr algn="ctr"/>
            <a:r>
              <a:rPr lang="en-US" sz="1800" dirty="0" smtClean="0">
                <a:solidFill>
                  <a:schemeClr val="tx1"/>
                </a:solidFill>
              </a:rPr>
              <a:t>India, 2011 (%) </a:t>
            </a:r>
            <a:endParaRPr lang="en-US" sz="1800" dirty="0">
              <a:solidFill>
                <a:schemeClr val="tx1"/>
              </a:solidFill>
            </a:endParaRPr>
          </a:p>
        </p:txBody>
      </p:sp>
      <p:graphicFrame>
        <p:nvGraphicFramePr>
          <p:cNvPr id="6" name="Content Placeholder 5"/>
          <p:cNvGraphicFramePr>
            <a:graphicFrameLocks noGrp="1"/>
          </p:cNvGraphicFramePr>
          <p:nvPr>
            <p:ph sz="quarter" idx="2"/>
          </p:nvPr>
        </p:nvGraphicFramePr>
        <p:xfrm>
          <a:off x="762000" y="3048000"/>
          <a:ext cx="7924800" cy="30480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vcare  logo.jpg"/>
          <p:cNvPicPr>
            <a:picLocks noChangeAspect="1"/>
          </p:cNvPicPr>
          <p:nvPr/>
        </p:nvPicPr>
        <p:blipFill>
          <a:blip r:embed="rId3">
            <a:lum bright="-10000" contrast="10000"/>
          </a:blip>
          <a:srcRect/>
          <a:stretch>
            <a:fillRect/>
          </a:stretch>
        </p:blipFill>
        <p:spPr>
          <a:xfrm>
            <a:off x="7848600" y="304800"/>
            <a:ext cx="980370" cy="990600"/>
          </a:xfrm>
          <a:prstGeom prst="rect">
            <a:avLst/>
          </a:prstGeom>
          <a:ln>
            <a:solidFill>
              <a:schemeClr val="bg1"/>
            </a:solidFill>
          </a:ln>
          <a:scene3d>
            <a:camera prst="obliqueTopRight"/>
            <a:lightRig rig="threePt" dir="t"/>
          </a:scene3d>
        </p:spPr>
        <p:style>
          <a:lnRef idx="1">
            <a:schemeClr val="dk1"/>
          </a:lnRef>
          <a:fillRef idx="2">
            <a:schemeClr val="dk1"/>
          </a:fillRef>
          <a:effectRef idx="1">
            <a:schemeClr val="dk1"/>
          </a:effectRef>
          <a:fontRef idx="minor">
            <a:schemeClr val="dk1"/>
          </a:fontRef>
        </p:style>
      </p:pic>
    </p:spTree>
  </p:cSld>
  <p:clrMapOvr>
    <a:masterClrMapping/>
  </p:clrMapOvr>
  <p:transition spd="med">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239000" cy="792162"/>
          </a:xfrm>
        </p:spPr>
        <p:style>
          <a:lnRef idx="1">
            <a:schemeClr val="dk1"/>
          </a:lnRef>
          <a:fillRef idx="2">
            <a:schemeClr val="dk1"/>
          </a:fillRef>
          <a:effectRef idx="1">
            <a:schemeClr val="dk1"/>
          </a:effectRef>
          <a:fontRef idx="minor">
            <a:schemeClr val="dk1"/>
          </a:fontRef>
        </p:style>
        <p:txBody>
          <a:bodyPr>
            <a:normAutofit/>
          </a:bodyPr>
          <a:lstStyle/>
          <a:p>
            <a:pPr algn="ctr"/>
            <a:r>
              <a:rPr lang="en-US" sz="2000" b="1" dirty="0" smtClean="0">
                <a:solidFill>
                  <a:schemeClr val="bg1"/>
                </a:solidFill>
              </a:rPr>
              <a:t>Disable Population by Type of Disability India : 2011</a:t>
            </a:r>
            <a:endParaRPr lang="en-US" sz="2000" b="1" dirty="0">
              <a:solidFill>
                <a:schemeClr val="bg1"/>
              </a:solidFill>
            </a:endParaRPr>
          </a:p>
        </p:txBody>
      </p:sp>
      <p:pic>
        <p:nvPicPr>
          <p:cNvPr id="4" name="Picture 3" descr="vcare  logo.jpg"/>
          <p:cNvPicPr>
            <a:picLocks noChangeAspect="1"/>
          </p:cNvPicPr>
          <p:nvPr/>
        </p:nvPicPr>
        <p:blipFill>
          <a:blip r:embed="rId2">
            <a:lum bright="-10000" contrast="10000"/>
          </a:blip>
          <a:srcRect/>
          <a:stretch>
            <a:fillRect/>
          </a:stretch>
        </p:blipFill>
        <p:spPr>
          <a:xfrm>
            <a:off x="7924800" y="762000"/>
            <a:ext cx="980370" cy="990600"/>
          </a:xfrm>
          <a:prstGeom prst="rect">
            <a:avLst/>
          </a:prstGeom>
          <a:ln>
            <a:solidFill>
              <a:schemeClr val="bg1"/>
            </a:solidFill>
          </a:ln>
          <a:scene3d>
            <a:camera prst="obliqueTopRight"/>
            <a:lightRig rig="threePt" dir="t"/>
          </a:scene3d>
        </p:spPr>
        <p:style>
          <a:lnRef idx="1">
            <a:schemeClr val="dk1"/>
          </a:lnRef>
          <a:fillRef idx="2">
            <a:schemeClr val="dk1"/>
          </a:fillRef>
          <a:effectRef idx="1">
            <a:schemeClr val="dk1"/>
          </a:effectRef>
          <a:fontRef idx="minor">
            <a:schemeClr val="dk1"/>
          </a:fontRef>
        </p:style>
      </p:pic>
      <p:graphicFrame>
        <p:nvGraphicFramePr>
          <p:cNvPr id="6" name="Content Placeholder 5"/>
          <p:cNvGraphicFramePr>
            <a:graphicFrameLocks noGrp="1"/>
          </p:cNvGraphicFramePr>
          <p:nvPr>
            <p:ph idx="1"/>
          </p:nvPr>
        </p:nvGraphicFramePr>
        <p:xfrm>
          <a:off x="914400" y="2438400"/>
          <a:ext cx="7162800" cy="868680"/>
        </p:xfrm>
        <a:graphic>
          <a:graphicData uri="http://schemas.openxmlformats.org/drawingml/2006/table">
            <a:tbl>
              <a:tblPr firstRow="1" bandRow="1">
                <a:tableStyleId>{5C22544A-7EE6-4342-B048-85BDC9FD1C3A}</a:tableStyleId>
              </a:tblPr>
              <a:tblGrid>
                <a:gridCol w="7162800"/>
              </a:tblGrid>
              <a:tr h="868680">
                <a:tc>
                  <a:txBody>
                    <a:bodyPr/>
                    <a:lstStyle/>
                    <a:p>
                      <a:pPr algn="ctr"/>
                      <a:r>
                        <a:rPr lang="en-US" sz="1800" dirty="0" smtClean="0">
                          <a:solidFill>
                            <a:schemeClr val="bg1"/>
                          </a:solidFill>
                        </a:rPr>
                        <a:t>Disable Population by Type of Disability</a:t>
                      </a:r>
                    </a:p>
                    <a:p>
                      <a:pPr algn="ctr"/>
                      <a:r>
                        <a:rPr lang="en-US" sz="1800" dirty="0" smtClean="0">
                          <a:solidFill>
                            <a:schemeClr val="bg1"/>
                          </a:solidFill>
                        </a:rPr>
                        <a:t> India : 2011</a:t>
                      </a:r>
                      <a:endParaRPr lang="en-US" dirty="0"/>
                    </a:p>
                  </a:txBody>
                  <a:tcPr/>
                </a:tc>
              </a:tr>
            </a:tbl>
          </a:graphicData>
        </a:graphic>
      </p:graphicFrame>
      <p:graphicFrame>
        <p:nvGraphicFramePr>
          <p:cNvPr id="7" name="Table 6"/>
          <p:cNvGraphicFramePr>
            <a:graphicFrameLocks noGrp="1"/>
          </p:cNvGraphicFramePr>
          <p:nvPr/>
        </p:nvGraphicFramePr>
        <p:xfrm>
          <a:off x="914400" y="3200400"/>
          <a:ext cx="7162800" cy="2926080"/>
        </p:xfrm>
        <a:graphic>
          <a:graphicData uri="http://schemas.openxmlformats.org/drawingml/2006/table">
            <a:tbl>
              <a:tblPr firstRow="1" lastRow="1" bandRow="1">
                <a:tableStyleId>{5C22544A-7EE6-4342-B048-85BDC9FD1C3A}</a:tableStyleId>
              </a:tblPr>
              <a:tblGrid>
                <a:gridCol w="2002503"/>
                <a:gridCol w="1540387"/>
                <a:gridCol w="1540387"/>
                <a:gridCol w="2079523"/>
              </a:tblGrid>
              <a:tr h="519363">
                <a:tc>
                  <a:txBody>
                    <a:bodyPr/>
                    <a:lstStyle/>
                    <a:p>
                      <a:pPr algn="ctr"/>
                      <a:r>
                        <a:rPr lang="en-US" sz="1600" dirty="0" smtClean="0">
                          <a:solidFill>
                            <a:schemeClr val="bg1"/>
                          </a:solidFill>
                        </a:rPr>
                        <a:t>TYPES OF DISABILITY</a:t>
                      </a:r>
                      <a:endParaRPr lang="en-US" sz="1600" dirty="0">
                        <a:solidFill>
                          <a:schemeClr val="bg1"/>
                        </a:solidFill>
                      </a:endParaRPr>
                    </a:p>
                  </a:txBody>
                  <a:tcPr/>
                </a:tc>
                <a:tc>
                  <a:txBody>
                    <a:bodyPr/>
                    <a:lstStyle/>
                    <a:p>
                      <a:pPr algn="ctr"/>
                      <a:r>
                        <a:rPr lang="en-US" sz="1600" dirty="0" smtClean="0">
                          <a:solidFill>
                            <a:schemeClr val="bg1"/>
                          </a:solidFill>
                        </a:rPr>
                        <a:t>Person</a:t>
                      </a:r>
                      <a:endParaRPr lang="en-US" sz="1600" dirty="0">
                        <a:solidFill>
                          <a:schemeClr val="bg1"/>
                        </a:solidFill>
                      </a:endParaRPr>
                    </a:p>
                  </a:txBody>
                  <a:tcPr/>
                </a:tc>
                <a:tc>
                  <a:txBody>
                    <a:bodyPr/>
                    <a:lstStyle/>
                    <a:p>
                      <a:pPr algn="ctr"/>
                      <a:r>
                        <a:rPr lang="en-US" sz="1600" dirty="0" smtClean="0">
                          <a:solidFill>
                            <a:schemeClr val="bg1"/>
                          </a:solidFill>
                        </a:rPr>
                        <a:t>males</a:t>
                      </a:r>
                      <a:endParaRPr lang="en-US" sz="1600" dirty="0">
                        <a:solidFill>
                          <a:schemeClr val="bg1"/>
                        </a:solidFill>
                      </a:endParaRPr>
                    </a:p>
                  </a:txBody>
                  <a:tcPr/>
                </a:tc>
                <a:tc>
                  <a:txBody>
                    <a:bodyPr/>
                    <a:lstStyle/>
                    <a:p>
                      <a:pPr algn="ctr"/>
                      <a:r>
                        <a:rPr lang="en-US" sz="1600" dirty="0" smtClean="0">
                          <a:solidFill>
                            <a:schemeClr val="bg1"/>
                          </a:solidFill>
                        </a:rPr>
                        <a:t>females</a:t>
                      </a:r>
                      <a:endParaRPr lang="en-US" sz="1600" dirty="0">
                        <a:solidFill>
                          <a:schemeClr val="bg1"/>
                        </a:solidFill>
                      </a:endParaRPr>
                    </a:p>
                  </a:txBody>
                  <a:tcPr/>
                </a:tc>
              </a:tr>
              <a:tr h="296779">
                <a:tc>
                  <a:txBody>
                    <a:bodyPr/>
                    <a:lstStyle/>
                    <a:p>
                      <a:pPr algn="ctr"/>
                      <a:r>
                        <a:rPr lang="en-US" sz="1600" b="1" dirty="0" smtClean="0">
                          <a:solidFill>
                            <a:schemeClr val="bg1"/>
                          </a:solidFill>
                        </a:rPr>
                        <a:t>Total</a:t>
                      </a:r>
                      <a:endParaRPr lang="en-US" sz="1600" b="1" dirty="0">
                        <a:solidFill>
                          <a:schemeClr val="bg1"/>
                        </a:solidFill>
                      </a:endParaRPr>
                    </a:p>
                  </a:txBody>
                  <a:tcPr/>
                </a:tc>
                <a:tc>
                  <a:txBody>
                    <a:bodyPr/>
                    <a:lstStyle/>
                    <a:p>
                      <a:pPr algn="ctr"/>
                      <a:r>
                        <a:rPr lang="en-US" sz="1600" dirty="0" smtClean="0">
                          <a:solidFill>
                            <a:schemeClr val="bg1"/>
                          </a:solidFill>
                        </a:rPr>
                        <a:t>26,810,557</a:t>
                      </a:r>
                      <a:endParaRPr lang="en-US" sz="1600" dirty="0">
                        <a:solidFill>
                          <a:schemeClr val="bg1"/>
                        </a:solidFill>
                      </a:endParaRPr>
                    </a:p>
                  </a:txBody>
                  <a:tcPr/>
                </a:tc>
                <a:tc>
                  <a:txBody>
                    <a:bodyPr/>
                    <a:lstStyle/>
                    <a:p>
                      <a:pPr algn="ctr"/>
                      <a:r>
                        <a:rPr lang="en-US" sz="1600" dirty="0" smtClean="0">
                          <a:solidFill>
                            <a:schemeClr val="bg1"/>
                          </a:solidFill>
                        </a:rPr>
                        <a:t>14,986,202</a:t>
                      </a:r>
                      <a:endParaRPr lang="en-US" sz="1600" dirty="0">
                        <a:solidFill>
                          <a:schemeClr val="bg1"/>
                        </a:solidFill>
                      </a:endParaRPr>
                    </a:p>
                  </a:txBody>
                  <a:tcPr/>
                </a:tc>
                <a:tc>
                  <a:txBody>
                    <a:bodyPr/>
                    <a:lstStyle/>
                    <a:p>
                      <a:pPr algn="ctr"/>
                      <a:r>
                        <a:rPr lang="en-US" sz="1600" dirty="0" smtClean="0">
                          <a:solidFill>
                            <a:schemeClr val="bg1"/>
                          </a:solidFill>
                        </a:rPr>
                        <a:t>11,824,355</a:t>
                      </a:r>
                      <a:endParaRPr lang="en-US" sz="1600" dirty="0">
                        <a:solidFill>
                          <a:schemeClr val="bg1"/>
                        </a:solidFill>
                      </a:endParaRPr>
                    </a:p>
                  </a:txBody>
                  <a:tcPr/>
                </a:tc>
              </a:tr>
              <a:tr h="296779">
                <a:tc>
                  <a:txBody>
                    <a:bodyPr/>
                    <a:lstStyle/>
                    <a:p>
                      <a:pPr algn="ctr"/>
                      <a:r>
                        <a:rPr lang="en-US" sz="1600" b="1" dirty="0" smtClean="0">
                          <a:solidFill>
                            <a:schemeClr val="bg1"/>
                          </a:solidFill>
                        </a:rPr>
                        <a:t>In seeing</a:t>
                      </a:r>
                      <a:endParaRPr lang="en-US" sz="1600" b="1" dirty="0">
                        <a:solidFill>
                          <a:schemeClr val="bg1"/>
                        </a:solidFill>
                      </a:endParaRPr>
                    </a:p>
                  </a:txBody>
                  <a:tcPr/>
                </a:tc>
                <a:tc>
                  <a:txBody>
                    <a:bodyPr/>
                    <a:lstStyle/>
                    <a:p>
                      <a:pPr algn="ctr"/>
                      <a:r>
                        <a:rPr lang="en-US" sz="1600" dirty="0" smtClean="0">
                          <a:solidFill>
                            <a:schemeClr val="bg1"/>
                          </a:solidFill>
                        </a:rPr>
                        <a:t>5,032,463</a:t>
                      </a:r>
                      <a:endParaRPr lang="en-US" sz="1600" dirty="0">
                        <a:solidFill>
                          <a:schemeClr val="bg1"/>
                        </a:solidFill>
                      </a:endParaRPr>
                    </a:p>
                  </a:txBody>
                  <a:tcPr/>
                </a:tc>
                <a:tc>
                  <a:txBody>
                    <a:bodyPr/>
                    <a:lstStyle/>
                    <a:p>
                      <a:pPr algn="ctr"/>
                      <a:r>
                        <a:rPr lang="en-US" sz="1600" dirty="0" smtClean="0">
                          <a:solidFill>
                            <a:schemeClr val="bg1"/>
                          </a:solidFill>
                        </a:rPr>
                        <a:t>2,638,516</a:t>
                      </a:r>
                      <a:endParaRPr lang="en-US" sz="1600" dirty="0">
                        <a:solidFill>
                          <a:schemeClr val="bg1"/>
                        </a:solidFill>
                      </a:endParaRPr>
                    </a:p>
                  </a:txBody>
                  <a:tcPr/>
                </a:tc>
                <a:tc>
                  <a:txBody>
                    <a:bodyPr/>
                    <a:lstStyle/>
                    <a:p>
                      <a:pPr algn="ctr"/>
                      <a:r>
                        <a:rPr lang="en-US" sz="1600" dirty="0" smtClean="0">
                          <a:solidFill>
                            <a:schemeClr val="bg1"/>
                          </a:solidFill>
                        </a:rPr>
                        <a:t>2,393,947</a:t>
                      </a:r>
                      <a:endParaRPr lang="en-US" sz="1600" dirty="0">
                        <a:solidFill>
                          <a:schemeClr val="bg1"/>
                        </a:solidFill>
                      </a:endParaRPr>
                    </a:p>
                  </a:txBody>
                  <a:tcPr/>
                </a:tc>
              </a:tr>
              <a:tr h="296779">
                <a:tc>
                  <a:txBody>
                    <a:bodyPr/>
                    <a:lstStyle/>
                    <a:p>
                      <a:pPr algn="ctr"/>
                      <a:r>
                        <a:rPr lang="en-US" sz="1600" b="1" dirty="0" smtClean="0">
                          <a:solidFill>
                            <a:schemeClr val="bg1"/>
                          </a:solidFill>
                        </a:rPr>
                        <a:t>In hearing</a:t>
                      </a:r>
                      <a:endParaRPr lang="en-US" sz="1600" b="1" dirty="0">
                        <a:solidFill>
                          <a:schemeClr val="bg1"/>
                        </a:solidFill>
                      </a:endParaRPr>
                    </a:p>
                  </a:txBody>
                  <a:tcPr/>
                </a:tc>
                <a:tc>
                  <a:txBody>
                    <a:bodyPr/>
                    <a:lstStyle/>
                    <a:p>
                      <a:pPr algn="ctr"/>
                      <a:r>
                        <a:rPr lang="en-US" sz="1600" dirty="0" smtClean="0">
                          <a:solidFill>
                            <a:schemeClr val="bg1"/>
                          </a:solidFill>
                        </a:rPr>
                        <a:t>5,071,007</a:t>
                      </a:r>
                      <a:endParaRPr lang="en-US" sz="1600" dirty="0">
                        <a:solidFill>
                          <a:schemeClr val="bg1"/>
                        </a:solidFill>
                      </a:endParaRPr>
                    </a:p>
                  </a:txBody>
                  <a:tcPr/>
                </a:tc>
                <a:tc>
                  <a:txBody>
                    <a:bodyPr/>
                    <a:lstStyle/>
                    <a:p>
                      <a:pPr algn="ctr"/>
                      <a:r>
                        <a:rPr lang="en-US" sz="1600" dirty="0" smtClean="0">
                          <a:solidFill>
                            <a:schemeClr val="bg1"/>
                          </a:solidFill>
                        </a:rPr>
                        <a:t>2,677,544</a:t>
                      </a:r>
                      <a:endParaRPr lang="en-US" sz="1600" dirty="0">
                        <a:solidFill>
                          <a:schemeClr val="bg1"/>
                        </a:solidFill>
                      </a:endParaRPr>
                    </a:p>
                  </a:txBody>
                  <a:tcPr/>
                </a:tc>
                <a:tc>
                  <a:txBody>
                    <a:bodyPr/>
                    <a:lstStyle/>
                    <a:p>
                      <a:pPr algn="ctr"/>
                      <a:r>
                        <a:rPr lang="en-US" sz="1600" dirty="0" smtClean="0">
                          <a:solidFill>
                            <a:schemeClr val="bg1"/>
                          </a:solidFill>
                        </a:rPr>
                        <a:t>2,393,463</a:t>
                      </a:r>
                      <a:endParaRPr lang="en-US" sz="1600" dirty="0">
                        <a:solidFill>
                          <a:schemeClr val="bg1"/>
                        </a:solidFill>
                      </a:endParaRPr>
                    </a:p>
                  </a:txBody>
                  <a:tcPr/>
                </a:tc>
              </a:tr>
              <a:tr h="296779">
                <a:tc>
                  <a:txBody>
                    <a:bodyPr/>
                    <a:lstStyle/>
                    <a:p>
                      <a:pPr algn="ctr"/>
                      <a:r>
                        <a:rPr lang="en-US" sz="1600" b="1" dirty="0" smtClean="0">
                          <a:solidFill>
                            <a:schemeClr val="bg1"/>
                          </a:solidFill>
                        </a:rPr>
                        <a:t>In speech</a:t>
                      </a:r>
                      <a:endParaRPr lang="en-US" sz="1600" b="1" dirty="0">
                        <a:solidFill>
                          <a:schemeClr val="bg1"/>
                        </a:solidFill>
                      </a:endParaRPr>
                    </a:p>
                  </a:txBody>
                  <a:tcPr/>
                </a:tc>
                <a:tc>
                  <a:txBody>
                    <a:bodyPr/>
                    <a:lstStyle/>
                    <a:p>
                      <a:pPr algn="ctr"/>
                      <a:r>
                        <a:rPr lang="en-US" sz="1600" dirty="0" smtClean="0">
                          <a:solidFill>
                            <a:schemeClr val="bg1"/>
                          </a:solidFill>
                        </a:rPr>
                        <a:t>1,998,535</a:t>
                      </a:r>
                      <a:endParaRPr lang="en-US" sz="1600" dirty="0">
                        <a:solidFill>
                          <a:schemeClr val="bg1"/>
                        </a:solidFill>
                      </a:endParaRPr>
                    </a:p>
                  </a:txBody>
                  <a:tcPr/>
                </a:tc>
                <a:tc>
                  <a:txBody>
                    <a:bodyPr/>
                    <a:lstStyle/>
                    <a:p>
                      <a:pPr algn="ctr"/>
                      <a:r>
                        <a:rPr lang="en-US" sz="1600" dirty="0" smtClean="0">
                          <a:solidFill>
                            <a:schemeClr val="bg1"/>
                          </a:solidFill>
                        </a:rPr>
                        <a:t>1,122,896</a:t>
                      </a:r>
                      <a:endParaRPr lang="en-US" sz="1600" dirty="0">
                        <a:solidFill>
                          <a:schemeClr val="bg1"/>
                        </a:solidFill>
                      </a:endParaRPr>
                    </a:p>
                  </a:txBody>
                  <a:tcPr/>
                </a:tc>
                <a:tc>
                  <a:txBody>
                    <a:bodyPr/>
                    <a:lstStyle/>
                    <a:p>
                      <a:pPr algn="ctr"/>
                      <a:r>
                        <a:rPr lang="en-US" sz="1600" dirty="0" smtClean="0">
                          <a:solidFill>
                            <a:schemeClr val="bg1"/>
                          </a:solidFill>
                        </a:rPr>
                        <a:t>875,639</a:t>
                      </a:r>
                      <a:endParaRPr lang="en-US" sz="1600" dirty="0">
                        <a:solidFill>
                          <a:schemeClr val="bg1"/>
                        </a:solidFill>
                      </a:endParaRPr>
                    </a:p>
                  </a:txBody>
                  <a:tcPr/>
                </a:tc>
              </a:tr>
              <a:tr h="296779">
                <a:tc>
                  <a:txBody>
                    <a:bodyPr/>
                    <a:lstStyle/>
                    <a:p>
                      <a:pPr algn="ctr"/>
                      <a:r>
                        <a:rPr lang="en-US" sz="1600" b="1" dirty="0" smtClean="0">
                          <a:solidFill>
                            <a:schemeClr val="bg1"/>
                          </a:solidFill>
                        </a:rPr>
                        <a:t>In movement</a:t>
                      </a:r>
                      <a:endParaRPr lang="en-US" sz="1600" b="1" dirty="0">
                        <a:solidFill>
                          <a:schemeClr val="bg1"/>
                        </a:solidFill>
                      </a:endParaRPr>
                    </a:p>
                  </a:txBody>
                  <a:tcPr/>
                </a:tc>
                <a:tc>
                  <a:txBody>
                    <a:bodyPr/>
                    <a:lstStyle/>
                    <a:p>
                      <a:pPr algn="ctr"/>
                      <a:r>
                        <a:rPr lang="en-US" sz="1600" dirty="0" smtClean="0">
                          <a:solidFill>
                            <a:schemeClr val="bg1"/>
                          </a:solidFill>
                        </a:rPr>
                        <a:t>5,436,604</a:t>
                      </a:r>
                      <a:endParaRPr lang="en-US" sz="1600" dirty="0">
                        <a:solidFill>
                          <a:schemeClr val="bg1"/>
                        </a:solidFill>
                      </a:endParaRPr>
                    </a:p>
                  </a:txBody>
                  <a:tcPr/>
                </a:tc>
                <a:tc>
                  <a:txBody>
                    <a:bodyPr/>
                    <a:lstStyle/>
                    <a:p>
                      <a:pPr algn="ctr"/>
                      <a:r>
                        <a:rPr lang="en-US" sz="1600" dirty="0" smtClean="0">
                          <a:solidFill>
                            <a:schemeClr val="bg1"/>
                          </a:solidFill>
                        </a:rPr>
                        <a:t>3,370,374</a:t>
                      </a:r>
                      <a:endParaRPr lang="en-US" sz="1600" dirty="0">
                        <a:solidFill>
                          <a:schemeClr val="bg1"/>
                        </a:solidFill>
                      </a:endParaRPr>
                    </a:p>
                  </a:txBody>
                  <a:tcPr/>
                </a:tc>
                <a:tc>
                  <a:txBody>
                    <a:bodyPr/>
                    <a:lstStyle/>
                    <a:p>
                      <a:pPr algn="ctr"/>
                      <a:r>
                        <a:rPr lang="en-US" sz="1600" dirty="0" smtClean="0">
                          <a:solidFill>
                            <a:schemeClr val="bg1"/>
                          </a:solidFill>
                        </a:rPr>
                        <a:t>2,066,230</a:t>
                      </a:r>
                      <a:endParaRPr lang="en-US" sz="1600" dirty="0">
                        <a:solidFill>
                          <a:schemeClr val="bg1"/>
                        </a:solidFill>
                      </a:endParaRPr>
                    </a:p>
                  </a:txBody>
                  <a:tcPr/>
                </a:tc>
              </a:tr>
              <a:tr h="335280">
                <a:tc>
                  <a:txBody>
                    <a:bodyPr/>
                    <a:lstStyle/>
                    <a:p>
                      <a:pPr algn="ctr"/>
                      <a:r>
                        <a:rPr lang="en-US" sz="1600" b="1" dirty="0" smtClean="0">
                          <a:solidFill>
                            <a:schemeClr val="bg1"/>
                          </a:solidFill>
                        </a:rPr>
                        <a:t>Mental retardation</a:t>
                      </a:r>
                      <a:endParaRPr lang="en-US" sz="1600" b="1" dirty="0">
                        <a:solidFill>
                          <a:schemeClr val="bg1"/>
                        </a:solidFill>
                      </a:endParaRPr>
                    </a:p>
                  </a:txBody>
                  <a:tcPr/>
                </a:tc>
                <a:tc>
                  <a:txBody>
                    <a:bodyPr/>
                    <a:lstStyle/>
                    <a:p>
                      <a:pPr algn="ctr"/>
                      <a:r>
                        <a:rPr lang="en-US" sz="1600" dirty="0" smtClean="0">
                          <a:solidFill>
                            <a:schemeClr val="bg1"/>
                          </a:solidFill>
                        </a:rPr>
                        <a:t>1,505,624</a:t>
                      </a:r>
                      <a:endParaRPr lang="en-US" sz="1600" dirty="0">
                        <a:solidFill>
                          <a:schemeClr val="bg1"/>
                        </a:solidFill>
                      </a:endParaRPr>
                    </a:p>
                  </a:txBody>
                  <a:tcPr/>
                </a:tc>
                <a:tc>
                  <a:txBody>
                    <a:bodyPr/>
                    <a:lstStyle/>
                    <a:p>
                      <a:pPr algn="ctr"/>
                      <a:r>
                        <a:rPr lang="en-US" sz="1600" dirty="0" smtClean="0">
                          <a:solidFill>
                            <a:schemeClr val="bg1"/>
                          </a:solidFill>
                        </a:rPr>
                        <a:t>870,708</a:t>
                      </a:r>
                      <a:endParaRPr lang="en-US" sz="1600" dirty="0">
                        <a:solidFill>
                          <a:schemeClr val="bg1"/>
                        </a:solidFill>
                      </a:endParaRPr>
                    </a:p>
                  </a:txBody>
                  <a:tcPr/>
                </a:tc>
                <a:tc>
                  <a:txBody>
                    <a:bodyPr/>
                    <a:lstStyle/>
                    <a:p>
                      <a:pPr algn="ctr"/>
                      <a:r>
                        <a:rPr lang="en-US" sz="1600" dirty="0" smtClean="0">
                          <a:solidFill>
                            <a:schemeClr val="bg1"/>
                          </a:solidFill>
                        </a:rPr>
                        <a:t>634,916</a:t>
                      </a:r>
                      <a:endParaRPr lang="en-US" sz="1600" dirty="0">
                        <a:solidFill>
                          <a:schemeClr val="bg1"/>
                        </a:solidFill>
                      </a:endParaRPr>
                    </a:p>
                  </a:txBody>
                  <a:tcPr/>
                </a:tc>
              </a:tr>
              <a:tr h="296779">
                <a:tc>
                  <a:txBody>
                    <a:bodyPr/>
                    <a:lstStyle/>
                    <a:p>
                      <a:pPr algn="ctr"/>
                      <a:r>
                        <a:rPr lang="en-US" sz="1600" b="1" dirty="0" smtClean="0">
                          <a:solidFill>
                            <a:schemeClr val="bg1"/>
                          </a:solidFill>
                        </a:rPr>
                        <a:t>Any other</a:t>
                      </a:r>
                      <a:endParaRPr lang="en-US" sz="1600" b="1" dirty="0">
                        <a:solidFill>
                          <a:schemeClr val="bg1"/>
                        </a:solidFill>
                      </a:endParaRPr>
                    </a:p>
                  </a:txBody>
                  <a:tcPr/>
                </a:tc>
                <a:tc>
                  <a:txBody>
                    <a:bodyPr/>
                    <a:lstStyle/>
                    <a:p>
                      <a:pPr algn="ctr"/>
                      <a:r>
                        <a:rPr lang="en-US" sz="1600" b="0" dirty="0" smtClean="0">
                          <a:solidFill>
                            <a:schemeClr val="bg1"/>
                          </a:solidFill>
                        </a:rPr>
                        <a:t>722,826</a:t>
                      </a:r>
                      <a:endParaRPr lang="en-US" sz="1600" b="0" dirty="0">
                        <a:solidFill>
                          <a:schemeClr val="bg1"/>
                        </a:solidFill>
                      </a:endParaRPr>
                    </a:p>
                  </a:txBody>
                  <a:tcPr/>
                </a:tc>
                <a:tc>
                  <a:txBody>
                    <a:bodyPr/>
                    <a:lstStyle/>
                    <a:p>
                      <a:pPr algn="ctr"/>
                      <a:r>
                        <a:rPr lang="en-US" sz="1600" b="0" dirty="0" smtClean="0">
                          <a:solidFill>
                            <a:schemeClr val="bg1"/>
                          </a:solidFill>
                        </a:rPr>
                        <a:t>415,732</a:t>
                      </a:r>
                      <a:endParaRPr lang="en-US" sz="1600" b="0" dirty="0">
                        <a:solidFill>
                          <a:schemeClr val="bg1"/>
                        </a:solidFill>
                      </a:endParaRPr>
                    </a:p>
                  </a:txBody>
                  <a:tcPr/>
                </a:tc>
                <a:tc>
                  <a:txBody>
                    <a:bodyPr/>
                    <a:lstStyle/>
                    <a:p>
                      <a:pPr algn="ctr"/>
                      <a:r>
                        <a:rPr lang="en-US" sz="1600" b="0" dirty="0" smtClean="0">
                          <a:solidFill>
                            <a:schemeClr val="bg1"/>
                          </a:solidFill>
                        </a:rPr>
                        <a:t>307,094</a:t>
                      </a:r>
                      <a:endParaRPr lang="en-US" sz="1600" b="0" dirty="0">
                        <a:solidFill>
                          <a:schemeClr val="bg1"/>
                        </a:solidFill>
                      </a:endParaRPr>
                    </a:p>
                  </a:txBody>
                  <a:tcPr/>
                </a:tc>
              </a:tr>
            </a:tbl>
          </a:graphicData>
        </a:graphic>
      </p:graphicFrame>
      <p:graphicFrame>
        <p:nvGraphicFramePr>
          <p:cNvPr id="8" name="Table 7"/>
          <p:cNvGraphicFramePr>
            <a:graphicFrameLocks noGrp="1"/>
          </p:cNvGraphicFramePr>
          <p:nvPr/>
        </p:nvGraphicFramePr>
        <p:xfrm>
          <a:off x="914400" y="6096000"/>
          <a:ext cx="7162800" cy="411480"/>
        </p:xfrm>
        <a:graphic>
          <a:graphicData uri="http://schemas.openxmlformats.org/drawingml/2006/table">
            <a:tbl>
              <a:tblPr firstRow="1" bandRow="1">
                <a:tableStyleId>{5C22544A-7EE6-4342-B048-85BDC9FD1C3A}</a:tableStyleId>
              </a:tblPr>
              <a:tblGrid>
                <a:gridCol w="1960345"/>
                <a:gridCol w="1583356"/>
                <a:gridCol w="1507958"/>
                <a:gridCol w="2111141"/>
              </a:tblGrid>
              <a:tr h="411480">
                <a:tc>
                  <a:txBody>
                    <a:bodyPr/>
                    <a:lstStyle/>
                    <a:p>
                      <a:pPr algn="ctr"/>
                      <a:r>
                        <a:rPr lang="en-US" sz="1600" dirty="0" smtClean="0">
                          <a:solidFill>
                            <a:schemeClr val="bg1"/>
                          </a:solidFill>
                        </a:rPr>
                        <a:t>Multiple disability</a:t>
                      </a:r>
                      <a:endParaRPr lang="en-US" sz="1600" dirty="0">
                        <a:solidFill>
                          <a:schemeClr val="bg1"/>
                        </a:solidFill>
                      </a:endParaRPr>
                    </a:p>
                  </a:txBody>
                  <a:tcPr/>
                </a:tc>
                <a:tc>
                  <a:txBody>
                    <a:bodyPr/>
                    <a:lstStyle/>
                    <a:p>
                      <a:pPr algn="ctr"/>
                      <a:r>
                        <a:rPr lang="en-US" sz="1600" dirty="0" smtClean="0">
                          <a:solidFill>
                            <a:schemeClr val="bg1"/>
                          </a:solidFill>
                        </a:rPr>
                        <a:t>2,116,487</a:t>
                      </a:r>
                      <a:endParaRPr lang="en-US" sz="1600" dirty="0">
                        <a:solidFill>
                          <a:schemeClr val="bg1"/>
                        </a:solidFill>
                      </a:endParaRPr>
                    </a:p>
                  </a:txBody>
                  <a:tcPr/>
                </a:tc>
                <a:tc>
                  <a:txBody>
                    <a:bodyPr/>
                    <a:lstStyle/>
                    <a:p>
                      <a:pPr algn="ctr"/>
                      <a:r>
                        <a:rPr lang="en-US" sz="1600" dirty="0" smtClean="0">
                          <a:solidFill>
                            <a:schemeClr val="bg1"/>
                          </a:solidFill>
                        </a:rPr>
                        <a:t>1,162,604</a:t>
                      </a:r>
                      <a:endParaRPr lang="en-US" sz="1600" dirty="0">
                        <a:solidFill>
                          <a:schemeClr val="bg1"/>
                        </a:solidFill>
                      </a:endParaRPr>
                    </a:p>
                  </a:txBody>
                  <a:tcPr/>
                </a:tc>
                <a:tc>
                  <a:txBody>
                    <a:bodyPr/>
                    <a:lstStyle/>
                    <a:p>
                      <a:pPr algn="ctr"/>
                      <a:r>
                        <a:rPr lang="en-US" sz="1600" b="0" dirty="0" smtClean="0">
                          <a:solidFill>
                            <a:schemeClr val="bg1"/>
                          </a:solidFill>
                        </a:rPr>
                        <a:t>953,883</a:t>
                      </a:r>
                      <a:endParaRPr lang="en-US" sz="1600" b="0" dirty="0">
                        <a:solidFill>
                          <a:schemeClr val="bg1"/>
                        </a:solidFill>
                      </a:endParaRPr>
                    </a:p>
                  </a:txBody>
                  <a:tcPr/>
                </a:tc>
              </a:tr>
            </a:tbl>
          </a:graphicData>
        </a:graphic>
      </p:graphicFrame>
    </p:spTree>
  </p:cSld>
  <p:clrMapOvr>
    <a:masterClrMapping/>
  </p:clrMapOvr>
  <p:transition spd="med">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467600" cy="944562"/>
          </a:xfrm>
        </p:spPr>
        <p:style>
          <a:lnRef idx="1">
            <a:schemeClr val="dk1"/>
          </a:lnRef>
          <a:fillRef idx="2">
            <a:schemeClr val="dk1"/>
          </a:fillRef>
          <a:effectRef idx="1">
            <a:schemeClr val="dk1"/>
          </a:effectRef>
          <a:fontRef idx="minor">
            <a:schemeClr val="dk1"/>
          </a:fontRef>
        </p:style>
        <p:txBody>
          <a:bodyPr>
            <a:normAutofit fontScale="90000"/>
          </a:bodyPr>
          <a:lstStyle/>
          <a:p>
            <a:pPr algn="ctr"/>
            <a:r>
              <a:rPr lang="en-US" sz="2000" b="1" dirty="0" smtClean="0">
                <a:solidFill>
                  <a:schemeClr val="bg1"/>
                </a:solidFill>
              </a:rPr>
              <a:t>Proportion of disabled population by Type of Disability</a:t>
            </a:r>
            <a:br>
              <a:rPr lang="en-US" sz="2000" b="1" dirty="0" smtClean="0">
                <a:solidFill>
                  <a:schemeClr val="bg1"/>
                </a:solidFill>
              </a:rPr>
            </a:br>
            <a:r>
              <a:rPr lang="en-US" sz="2000" b="1" dirty="0" smtClean="0">
                <a:solidFill>
                  <a:schemeClr val="bg1"/>
                </a:solidFill>
              </a:rPr>
              <a:t> India : 2011</a:t>
            </a:r>
            <a:br>
              <a:rPr lang="en-US" sz="2000" b="1" dirty="0" smtClean="0">
                <a:solidFill>
                  <a:schemeClr val="bg1"/>
                </a:solidFill>
              </a:rPr>
            </a:br>
            <a:endParaRPr lang="en-US" sz="2000" b="1" dirty="0"/>
          </a:p>
        </p:txBody>
      </p:sp>
      <p:graphicFrame>
        <p:nvGraphicFramePr>
          <p:cNvPr id="6" name="Content Placeholder 5"/>
          <p:cNvGraphicFramePr>
            <a:graphicFrameLocks noGrp="1"/>
          </p:cNvGraphicFramePr>
          <p:nvPr>
            <p:ph sz="half" idx="1"/>
          </p:nvPr>
        </p:nvGraphicFramePr>
        <p:xfrm>
          <a:off x="5334000" y="2057400"/>
          <a:ext cx="3581400" cy="914400"/>
        </p:xfrm>
        <a:graphic>
          <a:graphicData uri="http://schemas.openxmlformats.org/drawingml/2006/table">
            <a:tbl>
              <a:tblPr firstRow="1" bandRow="1">
                <a:tableStyleId>{5C22544A-7EE6-4342-B048-85BDC9FD1C3A}</a:tableStyleId>
              </a:tblPr>
              <a:tblGrid>
                <a:gridCol w="3581400"/>
              </a:tblGrid>
              <a:tr h="838200">
                <a:tc>
                  <a:txBody>
                    <a:bodyPr/>
                    <a:lstStyle/>
                    <a:p>
                      <a:pPr algn="ctr"/>
                      <a:r>
                        <a:rPr lang="en-US" dirty="0" smtClean="0">
                          <a:solidFill>
                            <a:schemeClr val="bg1"/>
                          </a:solidFill>
                        </a:rPr>
                        <a:t> disabled</a:t>
                      </a:r>
                      <a:r>
                        <a:rPr lang="en-US" baseline="0" dirty="0" smtClean="0">
                          <a:solidFill>
                            <a:schemeClr val="bg1"/>
                          </a:solidFill>
                        </a:rPr>
                        <a:t> population by type of disability (%)</a:t>
                      </a:r>
                    </a:p>
                    <a:p>
                      <a:pPr algn="ctr"/>
                      <a:r>
                        <a:rPr lang="en-US" baseline="0" dirty="0" smtClean="0">
                          <a:solidFill>
                            <a:schemeClr val="bg1"/>
                          </a:solidFill>
                        </a:rPr>
                        <a:t> India : 2011 (Persons)</a:t>
                      </a:r>
                      <a:endParaRPr lang="en-US" dirty="0">
                        <a:solidFill>
                          <a:schemeClr val="bg1"/>
                        </a:solidFill>
                      </a:endParaRPr>
                    </a:p>
                  </a:txBody>
                  <a:tcPr marL="47239" marR="47239"/>
                </a:tc>
              </a:tr>
            </a:tbl>
          </a:graphicData>
        </a:graphic>
      </p:graphicFrame>
      <p:graphicFrame>
        <p:nvGraphicFramePr>
          <p:cNvPr id="14" name="Content Placeholder 13"/>
          <p:cNvGraphicFramePr>
            <a:graphicFrameLocks noGrp="1"/>
          </p:cNvGraphicFramePr>
          <p:nvPr>
            <p:ph sz="half" idx="2"/>
          </p:nvPr>
        </p:nvGraphicFramePr>
        <p:xfrm>
          <a:off x="5334000" y="3276600"/>
          <a:ext cx="3581400" cy="3078163"/>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vcare  logo.jpg"/>
          <p:cNvPicPr>
            <a:picLocks noChangeAspect="1"/>
          </p:cNvPicPr>
          <p:nvPr/>
        </p:nvPicPr>
        <p:blipFill>
          <a:blip r:embed="rId3">
            <a:lum bright="-10000" contrast="10000"/>
          </a:blip>
          <a:srcRect/>
          <a:stretch>
            <a:fillRect/>
          </a:stretch>
        </p:blipFill>
        <p:spPr>
          <a:xfrm>
            <a:off x="7924800" y="304800"/>
            <a:ext cx="980370" cy="990600"/>
          </a:xfrm>
          <a:prstGeom prst="rect">
            <a:avLst/>
          </a:prstGeom>
          <a:ln>
            <a:solidFill>
              <a:schemeClr val="bg1"/>
            </a:solidFill>
          </a:ln>
          <a:scene3d>
            <a:camera prst="obliqueTopRight"/>
            <a:lightRig rig="threePt" dir="t"/>
          </a:scene3d>
        </p:spPr>
        <p:style>
          <a:lnRef idx="1">
            <a:schemeClr val="dk1"/>
          </a:lnRef>
          <a:fillRef idx="2">
            <a:schemeClr val="dk1"/>
          </a:fillRef>
          <a:effectRef idx="1">
            <a:schemeClr val="dk1"/>
          </a:effectRef>
          <a:fontRef idx="minor">
            <a:schemeClr val="dk1"/>
          </a:fontRef>
        </p:style>
      </p:pic>
      <p:graphicFrame>
        <p:nvGraphicFramePr>
          <p:cNvPr id="7" name="Table 6"/>
          <p:cNvGraphicFramePr>
            <a:graphicFrameLocks noGrp="1"/>
          </p:cNvGraphicFramePr>
          <p:nvPr/>
        </p:nvGraphicFramePr>
        <p:xfrm>
          <a:off x="381000" y="2438400"/>
          <a:ext cx="4724400" cy="4084320"/>
        </p:xfrm>
        <a:graphic>
          <a:graphicData uri="http://schemas.openxmlformats.org/drawingml/2006/table">
            <a:tbl>
              <a:tblPr firstRow="1" bandRow="1">
                <a:tableStyleId>{5C22544A-7EE6-4342-B048-85BDC9FD1C3A}</a:tableStyleId>
              </a:tblPr>
              <a:tblGrid>
                <a:gridCol w="1717964"/>
                <a:gridCol w="1073727"/>
                <a:gridCol w="1002145"/>
                <a:gridCol w="930564"/>
              </a:tblGrid>
              <a:tr h="551028">
                <a:tc>
                  <a:txBody>
                    <a:bodyPr/>
                    <a:lstStyle/>
                    <a:p>
                      <a:pPr algn="ctr"/>
                      <a:r>
                        <a:rPr lang="en-US" sz="1600" dirty="0" smtClean="0">
                          <a:solidFill>
                            <a:schemeClr val="bg1"/>
                          </a:solidFill>
                        </a:rPr>
                        <a:t>Types of disability</a:t>
                      </a:r>
                      <a:endParaRPr lang="en-US" sz="1600" dirty="0">
                        <a:solidFill>
                          <a:schemeClr val="bg1"/>
                        </a:solidFill>
                      </a:endParaRPr>
                    </a:p>
                  </a:txBody>
                  <a:tcPr/>
                </a:tc>
                <a:tc>
                  <a:txBody>
                    <a:bodyPr/>
                    <a:lstStyle/>
                    <a:p>
                      <a:pPr algn="ctr"/>
                      <a:r>
                        <a:rPr lang="en-US" sz="1600" dirty="0" smtClean="0">
                          <a:solidFill>
                            <a:schemeClr val="bg1"/>
                          </a:solidFill>
                        </a:rPr>
                        <a:t>persons</a:t>
                      </a:r>
                      <a:endParaRPr lang="en-US" sz="1600" dirty="0">
                        <a:solidFill>
                          <a:schemeClr val="bg1"/>
                        </a:solidFill>
                      </a:endParaRPr>
                    </a:p>
                  </a:txBody>
                  <a:tcPr/>
                </a:tc>
                <a:tc>
                  <a:txBody>
                    <a:bodyPr/>
                    <a:lstStyle/>
                    <a:p>
                      <a:pPr algn="ctr"/>
                      <a:r>
                        <a:rPr lang="en-US" sz="1600" dirty="0" smtClean="0">
                          <a:solidFill>
                            <a:schemeClr val="bg1"/>
                          </a:solidFill>
                        </a:rPr>
                        <a:t>males</a:t>
                      </a:r>
                      <a:endParaRPr lang="en-US" sz="1600" dirty="0">
                        <a:solidFill>
                          <a:schemeClr val="bg1"/>
                        </a:solidFill>
                      </a:endParaRPr>
                    </a:p>
                  </a:txBody>
                  <a:tcPr/>
                </a:tc>
                <a:tc>
                  <a:txBody>
                    <a:bodyPr/>
                    <a:lstStyle/>
                    <a:p>
                      <a:pPr algn="ctr"/>
                      <a:r>
                        <a:rPr lang="en-US" sz="1400" dirty="0" smtClean="0">
                          <a:solidFill>
                            <a:schemeClr val="bg1"/>
                          </a:solidFill>
                        </a:rPr>
                        <a:t>Females</a:t>
                      </a:r>
                      <a:endParaRPr lang="en-US" sz="1400" dirty="0">
                        <a:solidFill>
                          <a:schemeClr val="bg1"/>
                        </a:solidFill>
                      </a:endParaRPr>
                    </a:p>
                  </a:txBody>
                  <a:tcPr/>
                </a:tc>
              </a:tr>
              <a:tr h="319016">
                <a:tc>
                  <a:txBody>
                    <a:bodyPr/>
                    <a:lstStyle/>
                    <a:p>
                      <a:pPr algn="ctr"/>
                      <a:r>
                        <a:rPr lang="en-US" sz="1600" b="1" dirty="0" smtClean="0">
                          <a:solidFill>
                            <a:schemeClr val="bg1"/>
                          </a:solidFill>
                        </a:rPr>
                        <a:t>Total </a:t>
                      </a:r>
                      <a:endParaRPr lang="en-US" sz="1600" b="1" dirty="0">
                        <a:solidFill>
                          <a:schemeClr val="bg1"/>
                        </a:solidFill>
                      </a:endParaRPr>
                    </a:p>
                  </a:txBody>
                  <a:tcPr/>
                </a:tc>
                <a:tc>
                  <a:txBody>
                    <a:bodyPr/>
                    <a:lstStyle/>
                    <a:p>
                      <a:pPr algn="ctr"/>
                      <a:r>
                        <a:rPr lang="en-US" sz="1600" dirty="0" smtClean="0">
                          <a:solidFill>
                            <a:schemeClr val="bg1"/>
                          </a:solidFill>
                        </a:rPr>
                        <a:t>100.0</a:t>
                      </a:r>
                      <a:endParaRPr lang="en-US" sz="1600" dirty="0">
                        <a:solidFill>
                          <a:schemeClr val="bg1"/>
                        </a:solidFill>
                      </a:endParaRPr>
                    </a:p>
                  </a:txBody>
                  <a:tcPr/>
                </a:tc>
                <a:tc>
                  <a:txBody>
                    <a:bodyPr/>
                    <a:lstStyle/>
                    <a:p>
                      <a:pPr algn="ctr"/>
                      <a:r>
                        <a:rPr lang="en-US" sz="1600" dirty="0" smtClean="0">
                          <a:solidFill>
                            <a:schemeClr val="bg1"/>
                          </a:solidFill>
                        </a:rPr>
                        <a:t>100.0</a:t>
                      </a:r>
                      <a:endParaRPr lang="en-US" sz="1600" dirty="0">
                        <a:solidFill>
                          <a:schemeClr val="bg1"/>
                        </a:solidFill>
                      </a:endParaRPr>
                    </a:p>
                  </a:txBody>
                  <a:tcPr/>
                </a:tc>
                <a:tc>
                  <a:txBody>
                    <a:bodyPr/>
                    <a:lstStyle/>
                    <a:p>
                      <a:pPr algn="ctr"/>
                      <a:r>
                        <a:rPr lang="en-US" sz="1600" dirty="0" smtClean="0">
                          <a:solidFill>
                            <a:schemeClr val="bg1"/>
                          </a:solidFill>
                        </a:rPr>
                        <a:t>100.0</a:t>
                      </a:r>
                      <a:endParaRPr lang="en-US" sz="1600" dirty="0">
                        <a:solidFill>
                          <a:schemeClr val="bg1"/>
                        </a:solidFill>
                      </a:endParaRPr>
                    </a:p>
                  </a:txBody>
                  <a:tcPr/>
                </a:tc>
              </a:tr>
              <a:tr h="319016">
                <a:tc>
                  <a:txBody>
                    <a:bodyPr/>
                    <a:lstStyle/>
                    <a:p>
                      <a:pPr algn="ctr"/>
                      <a:r>
                        <a:rPr lang="en-US" sz="1600" b="1" dirty="0" smtClean="0">
                          <a:solidFill>
                            <a:schemeClr val="bg1"/>
                          </a:solidFill>
                        </a:rPr>
                        <a:t>In seeing</a:t>
                      </a:r>
                      <a:endParaRPr lang="en-US" sz="1600" b="1" dirty="0">
                        <a:solidFill>
                          <a:schemeClr val="bg1"/>
                        </a:solidFill>
                      </a:endParaRPr>
                    </a:p>
                  </a:txBody>
                  <a:tcPr/>
                </a:tc>
                <a:tc>
                  <a:txBody>
                    <a:bodyPr/>
                    <a:lstStyle/>
                    <a:p>
                      <a:pPr algn="ctr"/>
                      <a:r>
                        <a:rPr lang="en-US" sz="1600" dirty="0" smtClean="0">
                          <a:solidFill>
                            <a:schemeClr val="bg1"/>
                          </a:solidFill>
                        </a:rPr>
                        <a:t>18.8</a:t>
                      </a:r>
                      <a:endParaRPr lang="en-US" sz="1600" dirty="0">
                        <a:solidFill>
                          <a:schemeClr val="bg1"/>
                        </a:solidFill>
                      </a:endParaRPr>
                    </a:p>
                  </a:txBody>
                  <a:tcPr/>
                </a:tc>
                <a:tc>
                  <a:txBody>
                    <a:bodyPr/>
                    <a:lstStyle/>
                    <a:p>
                      <a:pPr algn="ctr"/>
                      <a:r>
                        <a:rPr lang="en-US" sz="1600" dirty="0" smtClean="0">
                          <a:solidFill>
                            <a:schemeClr val="bg1"/>
                          </a:solidFill>
                        </a:rPr>
                        <a:t>17.6</a:t>
                      </a:r>
                      <a:endParaRPr lang="en-US" sz="1600" dirty="0">
                        <a:solidFill>
                          <a:schemeClr val="bg1"/>
                        </a:solidFill>
                      </a:endParaRPr>
                    </a:p>
                  </a:txBody>
                  <a:tcPr/>
                </a:tc>
                <a:tc>
                  <a:txBody>
                    <a:bodyPr/>
                    <a:lstStyle/>
                    <a:p>
                      <a:pPr algn="ctr"/>
                      <a:r>
                        <a:rPr lang="en-US" sz="1600" dirty="0" smtClean="0">
                          <a:solidFill>
                            <a:schemeClr val="bg1"/>
                          </a:solidFill>
                        </a:rPr>
                        <a:t>20.2</a:t>
                      </a:r>
                      <a:endParaRPr lang="en-US" sz="1600" dirty="0">
                        <a:solidFill>
                          <a:schemeClr val="bg1"/>
                        </a:solidFill>
                      </a:endParaRPr>
                    </a:p>
                  </a:txBody>
                  <a:tcPr/>
                </a:tc>
              </a:tr>
              <a:tr h="319016">
                <a:tc>
                  <a:txBody>
                    <a:bodyPr/>
                    <a:lstStyle/>
                    <a:p>
                      <a:pPr algn="ctr"/>
                      <a:r>
                        <a:rPr lang="en-US" sz="1600" b="1" dirty="0" smtClean="0">
                          <a:solidFill>
                            <a:schemeClr val="bg1"/>
                          </a:solidFill>
                        </a:rPr>
                        <a:t>In hearing</a:t>
                      </a:r>
                      <a:endParaRPr lang="en-US" sz="1600" b="1" dirty="0">
                        <a:solidFill>
                          <a:schemeClr val="bg1"/>
                        </a:solidFill>
                      </a:endParaRPr>
                    </a:p>
                  </a:txBody>
                  <a:tcPr/>
                </a:tc>
                <a:tc>
                  <a:txBody>
                    <a:bodyPr/>
                    <a:lstStyle/>
                    <a:p>
                      <a:pPr algn="ctr"/>
                      <a:r>
                        <a:rPr lang="en-US" sz="1600" dirty="0" smtClean="0">
                          <a:solidFill>
                            <a:schemeClr val="bg1"/>
                          </a:solidFill>
                        </a:rPr>
                        <a:t>18.9</a:t>
                      </a:r>
                      <a:endParaRPr lang="en-US" sz="1600" dirty="0">
                        <a:solidFill>
                          <a:schemeClr val="bg1"/>
                        </a:solidFill>
                      </a:endParaRPr>
                    </a:p>
                  </a:txBody>
                  <a:tcPr/>
                </a:tc>
                <a:tc>
                  <a:txBody>
                    <a:bodyPr/>
                    <a:lstStyle/>
                    <a:p>
                      <a:pPr algn="ctr"/>
                      <a:r>
                        <a:rPr lang="en-US" sz="1600" dirty="0" smtClean="0">
                          <a:solidFill>
                            <a:schemeClr val="bg1"/>
                          </a:solidFill>
                        </a:rPr>
                        <a:t>17.9</a:t>
                      </a:r>
                      <a:endParaRPr lang="en-US" sz="1600" dirty="0">
                        <a:solidFill>
                          <a:schemeClr val="bg1"/>
                        </a:solidFill>
                      </a:endParaRPr>
                    </a:p>
                  </a:txBody>
                  <a:tcPr/>
                </a:tc>
                <a:tc>
                  <a:txBody>
                    <a:bodyPr/>
                    <a:lstStyle/>
                    <a:p>
                      <a:pPr algn="ctr"/>
                      <a:r>
                        <a:rPr lang="en-US" sz="1600" dirty="0" smtClean="0">
                          <a:solidFill>
                            <a:schemeClr val="bg1"/>
                          </a:solidFill>
                        </a:rPr>
                        <a:t>20.2</a:t>
                      </a:r>
                      <a:endParaRPr lang="en-US" sz="1600" dirty="0">
                        <a:solidFill>
                          <a:schemeClr val="bg1"/>
                        </a:solidFill>
                      </a:endParaRPr>
                    </a:p>
                  </a:txBody>
                  <a:tcPr/>
                </a:tc>
              </a:tr>
              <a:tr h="319016">
                <a:tc>
                  <a:txBody>
                    <a:bodyPr/>
                    <a:lstStyle/>
                    <a:p>
                      <a:pPr algn="ctr"/>
                      <a:r>
                        <a:rPr lang="en-US" sz="1600" b="1" dirty="0" smtClean="0">
                          <a:solidFill>
                            <a:schemeClr val="bg1"/>
                          </a:solidFill>
                        </a:rPr>
                        <a:t>In speech</a:t>
                      </a:r>
                      <a:endParaRPr lang="en-US" sz="1600" b="1" dirty="0">
                        <a:solidFill>
                          <a:schemeClr val="bg1"/>
                        </a:solidFill>
                      </a:endParaRPr>
                    </a:p>
                  </a:txBody>
                  <a:tcPr/>
                </a:tc>
                <a:tc>
                  <a:txBody>
                    <a:bodyPr/>
                    <a:lstStyle/>
                    <a:p>
                      <a:pPr algn="ctr"/>
                      <a:r>
                        <a:rPr lang="en-US" sz="1600" dirty="0" smtClean="0">
                          <a:solidFill>
                            <a:schemeClr val="bg1"/>
                          </a:solidFill>
                        </a:rPr>
                        <a:t>7.5</a:t>
                      </a:r>
                      <a:endParaRPr lang="en-US" sz="1600" dirty="0">
                        <a:solidFill>
                          <a:schemeClr val="bg1"/>
                        </a:solidFill>
                      </a:endParaRPr>
                    </a:p>
                  </a:txBody>
                  <a:tcPr/>
                </a:tc>
                <a:tc>
                  <a:txBody>
                    <a:bodyPr/>
                    <a:lstStyle/>
                    <a:p>
                      <a:pPr algn="ctr"/>
                      <a:r>
                        <a:rPr lang="en-US" sz="1600" dirty="0" smtClean="0">
                          <a:solidFill>
                            <a:schemeClr val="bg1"/>
                          </a:solidFill>
                        </a:rPr>
                        <a:t>7.5</a:t>
                      </a:r>
                      <a:endParaRPr lang="en-US" sz="1600" dirty="0">
                        <a:solidFill>
                          <a:schemeClr val="bg1"/>
                        </a:solidFill>
                      </a:endParaRPr>
                    </a:p>
                  </a:txBody>
                  <a:tcPr/>
                </a:tc>
                <a:tc>
                  <a:txBody>
                    <a:bodyPr/>
                    <a:lstStyle/>
                    <a:p>
                      <a:pPr algn="ctr"/>
                      <a:r>
                        <a:rPr lang="en-US" sz="1600" dirty="0" smtClean="0">
                          <a:solidFill>
                            <a:schemeClr val="bg1"/>
                          </a:solidFill>
                        </a:rPr>
                        <a:t>7.4</a:t>
                      </a:r>
                      <a:endParaRPr lang="en-US" sz="1600" dirty="0">
                        <a:solidFill>
                          <a:schemeClr val="bg1"/>
                        </a:solidFill>
                      </a:endParaRPr>
                    </a:p>
                  </a:txBody>
                  <a:tcPr/>
                </a:tc>
              </a:tr>
              <a:tr h="319016">
                <a:tc>
                  <a:txBody>
                    <a:bodyPr/>
                    <a:lstStyle/>
                    <a:p>
                      <a:pPr algn="ctr"/>
                      <a:r>
                        <a:rPr lang="en-US" sz="1600" b="1" dirty="0" smtClean="0">
                          <a:solidFill>
                            <a:schemeClr val="bg1"/>
                          </a:solidFill>
                        </a:rPr>
                        <a:t>In movement</a:t>
                      </a:r>
                      <a:endParaRPr lang="en-US" sz="1600" b="1" dirty="0">
                        <a:solidFill>
                          <a:schemeClr val="bg1"/>
                        </a:solidFill>
                      </a:endParaRPr>
                    </a:p>
                  </a:txBody>
                  <a:tcPr/>
                </a:tc>
                <a:tc>
                  <a:txBody>
                    <a:bodyPr/>
                    <a:lstStyle/>
                    <a:p>
                      <a:pPr algn="ctr"/>
                      <a:r>
                        <a:rPr lang="en-US" sz="1600" dirty="0" smtClean="0">
                          <a:solidFill>
                            <a:schemeClr val="bg1"/>
                          </a:solidFill>
                        </a:rPr>
                        <a:t>20.3</a:t>
                      </a:r>
                      <a:endParaRPr lang="en-US" sz="1600" dirty="0">
                        <a:solidFill>
                          <a:schemeClr val="bg1"/>
                        </a:solidFill>
                      </a:endParaRPr>
                    </a:p>
                  </a:txBody>
                  <a:tcPr/>
                </a:tc>
                <a:tc>
                  <a:txBody>
                    <a:bodyPr/>
                    <a:lstStyle/>
                    <a:p>
                      <a:pPr algn="ctr"/>
                      <a:r>
                        <a:rPr lang="en-US" sz="1600" dirty="0" smtClean="0">
                          <a:solidFill>
                            <a:schemeClr val="bg1"/>
                          </a:solidFill>
                        </a:rPr>
                        <a:t>22.5</a:t>
                      </a:r>
                      <a:endParaRPr lang="en-US" sz="1600" dirty="0">
                        <a:solidFill>
                          <a:schemeClr val="bg1"/>
                        </a:solidFill>
                      </a:endParaRPr>
                    </a:p>
                  </a:txBody>
                  <a:tcPr/>
                </a:tc>
                <a:tc>
                  <a:txBody>
                    <a:bodyPr/>
                    <a:lstStyle/>
                    <a:p>
                      <a:pPr algn="ctr"/>
                      <a:r>
                        <a:rPr lang="en-US" sz="1600" dirty="0" smtClean="0">
                          <a:solidFill>
                            <a:schemeClr val="bg1"/>
                          </a:solidFill>
                        </a:rPr>
                        <a:t>17.5</a:t>
                      </a:r>
                      <a:endParaRPr lang="en-US" sz="1600" dirty="0">
                        <a:solidFill>
                          <a:schemeClr val="bg1"/>
                        </a:solidFill>
                      </a:endParaRPr>
                    </a:p>
                  </a:txBody>
                  <a:tcPr/>
                </a:tc>
              </a:tr>
              <a:tr h="551028">
                <a:tc>
                  <a:txBody>
                    <a:bodyPr/>
                    <a:lstStyle/>
                    <a:p>
                      <a:pPr algn="ctr"/>
                      <a:r>
                        <a:rPr lang="en-US" sz="1600" b="1" dirty="0" smtClean="0">
                          <a:solidFill>
                            <a:schemeClr val="bg1"/>
                          </a:solidFill>
                        </a:rPr>
                        <a:t>Mental retardation</a:t>
                      </a:r>
                      <a:endParaRPr lang="en-US" sz="1600" b="1" dirty="0">
                        <a:solidFill>
                          <a:schemeClr val="bg1"/>
                        </a:solidFill>
                      </a:endParaRPr>
                    </a:p>
                  </a:txBody>
                  <a:tcPr/>
                </a:tc>
                <a:tc>
                  <a:txBody>
                    <a:bodyPr/>
                    <a:lstStyle/>
                    <a:p>
                      <a:pPr algn="ctr"/>
                      <a:r>
                        <a:rPr lang="en-US" sz="1600" dirty="0" smtClean="0">
                          <a:solidFill>
                            <a:schemeClr val="bg1"/>
                          </a:solidFill>
                        </a:rPr>
                        <a:t>5.6</a:t>
                      </a:r>
                      <a:endParaRPr lang="en-US" sz="1600" dirty="0">
                        <a:solidFill>
                          <a:schemeClr val="bg1"/>
                        </a:solidFill>
                      </a:endParaRPr>
                    </a:p>
                  </a:txBody>
                  <a:tcPr/>
                </a:tc>
                <a:tc>
                  <a:txBody>
                    <a:bodyPr/>
                    <a:lstStyle/>
                    <a:p>
                      <a:pPr algn="ctr"/>
                      <a:r>
                        <a:rPr lang="en-US" sz="1600" dirty="0" smtClean="0">
                          <a:solidFill>
                            <a:schemeClr val="bg1"/>
                          </a:solidFill>
                        </a:rPr>
                        <a:t>5.8</a:t>
                      </a:r>
                      <a:endParaRPr lang="en-US" sz="1600" dirty="0">
                        <a:solidFill>
                          <a:schemeClr val="bg1"/>
                        </a:solidFill>
                      </a:endParaRPr>
                    </a:p>
                  </a:txBody>
                  <a:tcPr/>
                </a:tc>
                <a:tc>
                  <a:txBody>
                    <a:bodyPr/>
                    <a:lstStyle/>
                    <a:p>
                      <a:pPr algn="ctr"/>
                      <a:r>
                        <a:rPr lang="en-US" sz="1600" dirty="0" smtClean="0">
                          <a:solidFill>
                            <a:schemeClr val="bg1"/>
                          </a:solidFill>
                        </a:rPr>
                        <a:t>5.4</a:t>
                      </a:r>
                      <a:endParaRPr lang="en-US" sz="1600" dirty="0">
                        <a:solidFill>
                          <a:schemeClr val="bg1"/>
                        </a:solidFill>
                      </a:endParaRPr>
                    </a:p>
                  </a:txBody>
                  <a:tcPr/>
                </a:tc>
              </a:tr>
              <a:tr h="319016">
                <a:tc>
                  <a:txBody>
                    <a:bodyPr/>
                    <a:lstStyle/>
                    <a:p>
                      <a:pPr algn="ctr"/>
                      <a:r>
                        <a:rPr lang="en-US" sz="1600" b="1" dirty="0" smtClean="0">
                          <a:solidFill>
                            <a:schemeClr val="bg1"/>
                          </a:solidFill>
                        </a:rPr>
                        <a:t>Mental illness</a:t>
                      </a:r>
                      <a:endParaRPr lang="en-US" sz="1600" b="1" dirty="0">
                        <a:solidFill>
                          <a:schemeClr val="bg1"/>
                        </a:solidFill>
                      </a:endParaRPr>
                    </a:p>
                  </a:txBody>
                  <a:tcPr/>
                </a:tc>
                <a:tc>
                  <a:txBody>
                    <a:bodyPr/>
                    <a:lstStyle/>
                    <a:p>
                      <a:pPr algn="ctr"/>
                      <a:r>
                        <a:rPr lang="en-US" sz="1600" dirty="0" smtClean="0">
                          <a:solidFill>
                            <a:schemeClr val="bg1"/>
                          </a:solidFill>
                        </a:rPr>
                        <a:t>2.7</a:t>
                      </a:r>
                      <a:endParaRPr lang="en-US" sz="1600" dirty="0">
                        <a:solidFill>
                          <a:schemeClr val="bg1"/>
                        </a:solidFill>
                      </a:endParaRPr>
                    </a:p>
                  </a:txBody>
                  <a:tcPr/>
                </a:tc>
                <a:tc>
                  <a:txBody>
                    <a:bodyPr/>
                    <a:lstStyle/>
                    <a:p>
                      <a:pPr algn="ctr"/>
                      <a:r>
                        <a:rPr lang="en-US" sz="1600" dirty="0" smtClean="0">
                          <a:solidFill>
                            <a:schemeClr val="bg1"/>
                          </a:solidFill>
                        </a:rPr>
                        <a:t>2.8</a:t>
                      </a:r>
                      <a:endParaRPr lang="en-US" sz="1600" dirty="0">
                        <a:solidFill>
                          <a:schemeClr val="bg1"/>
                        </a:solidFill>
                      </a:endParaRPr>
                    </a:p>
                  </a:txBody>
                  <a:tcPr/>
                </a:tc>
                <a:tc>
                  <a:txBody>
                    <a:bodyPr/>
                    <a:lstStyle/>
                    <a:p>
                      <a:pPr algn="ctr"/>
                      <a:r>
                        <a:rPr lang="en-US" sz="1600" dirty="0" smtClean="0">
                          <a:solidFill>
                            <a:schemeClr val="bg1"/>
                          </a:solidFill>
                        </a:rPr>
                        <a:t>2.6</a:t>
                      </a:r>
                      <a:endParaRPr lang="en-US" sz="1600" dirty="0">
                        <a:solidFill>
                          <a:schemeClr val="bg1"/>
                        </a:solidFill>
                      </a:endParaRPr>
                    </a:p>
                  </a:txBody>
                  <a:tcPr/>
                </a:tc>
              </a:tr>
              <a:tr h="319016">
                <a:tc>
                  <a:txBody>
                    <a:bodyPr/>
                    <a:lstStyle/>
                    <a:p>
                      <a:pPr algn="ctr"/>
                      <a:r>
                        <a:rPr lang="en-US" sz="1600" b="1" dirty="0" smtClean="0">
                          <a:solidFill>
                            <a:schemeClr val="bg1"/>
                          </a:solidFill>
                        </a:rPr>
                        <a:t>Any other</a:t>
                      </a:r>
                      <a:endParaRPr lang="en-US" sz="1600" b="1" dirty="0">
                        <a:solidFill>
                          <a:schemeClr val="bg1"/>
                        </a:solidFill>
                      </a:endParaRPr>
                    </a:p>
                  </a:txBody>
                  <a:tcPr/>
                </a:tc>
                <a:tc>
                  <a:txBody>
                    <a:bodyPr/>
                    <a:lstStyle/>
                    <a:p>
                      <a:pPr algn="ctr"/>
                      <a:r>
                        <a:rPr lang="en-US" sz="1600" dirty="0" smtClean="0">
                          <a:solidFill>
                            <a:schemeClr val="bg1"/>
                          </a:solidFill>
                        </a:rPr>
                        <a:t>18.4</a:t>
                      </a:r>
                      <a:endParaRPr lang="en-US" sz="1600" dirty="0">
                        <a:solidFill>
                          <a:schemeClr val="bg1"/>
                        </a:solidFill>
                      </a:endParaRPr>
                    </a:p>
                  </a:txBody>
                  <a:tcPr/>
                </a:tc>
                <a:tc>
                  <a:txBody>
                    <a:bodyPr/>
                    <a:lstStyle/>
                    <a:p>
                      <a:pPr algn="ctr"/>
                      <a:r>
                        <a:rPr lang="en-US" sz="1600" dirty="0" smtClean="0">
                          <a:solidFill>
                            <a:schemeClr val="bg1"/>
                          </a:solidFill>
                        </a:rPr>
                        <a:t>18.2</a:t>
                      </a:r>
                      <a:endParaRPr lang="en-US" sz="1600" dirty="0">
                        <a:solidFill>
                          <a:schemeClr val="bg1"/>
                        </a:solidFill>
                      </a:endParaRPr>
                    </a:p>
                  </a:txBody>
                  <a:tcPr/>
                </a:tc>
                <a:tc>
                  <a:txBody>
                    <a:bodyPr/>
                    <a:lstStyle/>
                    <a:p>
                      <a:pPr algn="ctr"/>
                      <a:r>
                        <a:rPr lang="en-US" sz="1600" dirty="0" smtClean="0">
                          <a:solidFill>
                            <a:schemeClr val="bg1"/>
                          </a:solidFill>
                        </a:rPr>
                        <a:t>18.6</a:t>
                      </a:r>
                      <a:endParaRPr lang="en-US" sz="1600" dirty="0">
                        <a:solidFill>
                          <a:schemeClr val="bg1"/>
                        </a:solidFill>
                      </a:endParaRPr>
                    </a:p>
                  </a:txBody>
                  <a:tcPr/>
                </a:tc>
              </a:tr>
              <a:tr h="551028">
                <a:tc>
                  <a:txBody>
                    <a:bodyPr/>
                    <a:lstStyle/>
                    <a:p>
                      <a:pPr algn="ctr"/>
                      <a:r>
                        <a:rPr lang="en-US" sz="1600" b="1" dirty="0" smtClean="0">
                          <a:solidFill>
                            <a:schemeClr val="bg1"/>
                          </a:solidFill>
                        </a:rPr>
                        <a:t>Multiple disability</a:t>
                      </a:r>
                      <a:endParaRPr lang="en-US" sz="1600" b="1" dirty="0">
                        <a:solidFill>
                          <a:schemeClr val="bg1"/>
                        </a:solidFill>
                      </a:endParaRPr>
                    </a:p>
                  </a:txBody>
                  <a:tcPr/>
                </a:tc>
                <a:tc>
                  <a:txBody>
                    <a:bodyPr/>
                    <a:lstStyle/>
                    <a:p>
                      <a:pPr algn="ctr"/>
                      <a:r>
                        <a:rPr lang="en-US" sz="1600" dirty="0" smtClean="0">
                          <a:solidFill>
                            <a:schemeClr val="bg1"/>
                          </a:solidFill>
                        </a:rPr>
                        <a:t>7.9</a:t>
                      </a:r>
                      <a:endParaRPr lang="en-US" sz="1600" dirty="0">
                        <a:solidFill>
                          <a:schemeClr val="bg1"/>
                        </a:solidFill>
                      </a:endParaRPr>
                    </a:p>
                  </a:txBody>
                  <a:tcPr/>
                </a:tc>
                <a:tc>
                  <a:txBody>
                    <a:bodyPr/>
                    <a:lstStyle/>
                    <a:p>
                      <a:pPr algn="ctr"/>
                      <a:r>
                        <a:rPr lang="en-US" sz="1600" dirty="0" smtClean="0">
                          <a:solidFill>
                            <a:schemeClr val="bg1"/>
                          </a:solidFill>
                        </a:rPr>
                        <a:t>7.8</a:t>
                      </a:r>
                      <a:endParaRPr lang="en-US" sz="1600" dirty="0">
                        <a:solidFill>
                          <a:schemeClr val="bg1"/>
                        </a:solidFill>
                      </a:endParaRPr>
                    </a:p>
                  </a:txBody>
                  <a:tcPr/>
                </a:tc>
                <a:tc>
                  <a:txBody>
                    <a:bodyPr/>
                    <a:lstStyle/>
                    <a:p>
                      <a:pPr algn="ctr"/>
                      <a:r>
                        <a:rPr lang="en-US" sz="1600" dirty="0" smtClean="0">
                          <a:solidFill>
                            <a:schemeClr val="bg1"/>
                          </a:solidFill>
                        </a:rPr>
                        <a:t>8.1</a:t>
                      </a:r>
                      <a:endParaRPr lang="en-US" sz="1600" dirty="0">
                        <a:solidFill>
                          <a:schemeClr val="bg1"/>
                        </a:solidFill>
                      </a:endParaRPr>
                    </a:p>
                  </a:txBody>
                  <a:tcPr/>
                </a:tc>
              </a:tr>
            </a:tbl>
          </a:graphicData>
        </a:graphic>
      </p:graphicFrame>
      <p:graphicFrame>
        <p:nvGraphicFramePr>
          <p:cNvPr id="8" name="Table 7"/>
          <p:cNvGraphicFramePr>
            <a:graphicFrameLocks noGrp="1"/>
          </p:cNvGraphicFramePr>
          <p:nvPr/>
        </p:nvGraphicFramePr>
        <p:xfrm>
          <a:off x="381000" y="1676400"/>
          <a:ext cx="4724400" cy="762000"/>
        </p:xfrm>
        <a:graphic>
          <a:graphicData uri="http://schemas.openxmlformats.org/drawingml/2006/table">
            <a:tbl>
              <a:tblPr firstRow="1" bandRow="1">
                <a:tableStyleId>{5C22544A-7EE6-4342-B048-85BDC9FD1C3A}</a:tableStyleId>
              </a:tblPr>
              <a:tblGrid>
                <a:gridCol w="4724400"/>
              </a:tblGrid>
              <a:tr h="762000">
                <a:tc>
                  <a:txBody>
                    <a:bodyPr/>
                    <a:lstStyle/>
                    <a:p>
                      <a:pPr algn="ctr"/>
                      <a:r>
                        <a:rPr lang="en-US" sz="1400" b="1" dirty="0" smtClean="0">
                          <a:solidFill>
                            <a:schemeClr val="bg1"/>
                          </a:solidFill>
                        </a:rPr>
                        <a:t>Proportion of disabled population </a:t>
                      </a:r>
                    </a:p>
                    <a:p>
                      <a:pPr algn="ctr"/>
                      <a:r>
                        <a:rPr lang="en-US" sz="1400" b="1" dirty="0" smtClean="0">
                          <a:solidFill>
                            <a:schemeClr val="bg1"/>
                          </a:solidFill>
                        </a:rPr>
                        <a:t> by type of disability</a:t>
                      </a:r>
                    </a:p>
                    <a:p>
                      <a:pPr algn="ctr"/>
                      <a:r>
                        <a:rPr lang="en-US" sz="1400" b="1" dirty="0" smtClean="0">
                          <a:solidFill>
                            <a:schemeClr val="bg1"/>
                          </a:solidFill>
                        </a:rPr>
                        <a:t> India : 2011</a:t>
                      </a:r>
                      <a:endParaRPr lang="en-US" sz="1400" b="1" dirty="0">
                        <a:solidFill>
                          <a:schemeClr val="bg1"/>
                        </a:solidFill>
                      </a:endParaRPr>
                    </a:p>
                  </a:txBody>
                  <a:tcPr/>
                </a:tc>
              </a:tr>
            </a:tbl>
          </a:graphicData>
        </a:graphic>
      </p:graphicFrame>
    </p:spTree>
  </p:cSld>
  <p:clrMapOvr>
    <a:masterClrMapping/>
  </p:clrMapOvr>
  <p:transition spd="med">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6781800" cy="717550"/>
          </a:xfrm>
        </p:spPr>
        <p:style>
          <a:lnRef idx="1">
            <a:schemeClr val="dk1"/>
          </a:lnRef>
          <a:fillRef idx="2">
            <a:schemeClr val="dk1"/>
          </a:fillRef>
          <a:effectRef idx="1">
            <a:schemeClr val="dk1"/>
          </a:effectRef>
          <a:fontRef idx="minor">
            <a:schemeClr val="dk1"/>
          </a:fontRef>
        </p:style>
        <p:txBody>
          <a:bodyPr>
            <a:normAutofit/>
          </a:bodyPr>
          <a:lstStyle/>
          <a:p>
            <a:pPr algn="ctr"/>
            <a:r>
              <a:rPr lang="en-US" sz="2000" b="1" dirty="0" smtClean="0">
                <a:solidFill>
                  <a:schemeClr val="bg1"/>
                </a:solidFill>
              </a:rPr>
              <a:t>Disable by Type and Sex India : 2011</a:t>
            </a:r>
            <a:endParaRPr lang="en-US" sz="2000" b="1" dirty="0"/>
          </a:p>
        </p:txBody>
      </p:sp>
      <p:sp>
        <p:nvSpPr>
          <p:cNvPr id="5" name="Text Placeholder 4"/>
          <p:cNvSpPr>
            <a:spLocks noGrp="1"/>
          </p:cNvSpPr>
          <p:nvPr>
            <p:ph type="body" idx="1"/>
          </p:nvPr>
        </p:nvSpPr>
        <p:spPr>
          <a:xfrm>
            <a:off x="2590800" y="1676400"/>
            <a:ext cx="4040188" cy="381000"/>
          </a:xfrm>
          <a:ln/>
        </p:spPr>
        <p:style>
          <a:lnRef idx="1">
            <a:schemeClr val="dk1"/>
          </a:lnRef>
          <a:fillRef idx="2">
            <a:schemeClr val="dk1"/>
          </a:fillRef>
          <a:effectRef idx="1">
            <a:schemeClr val="dk1"/>
          </a:effectRef>
          <a:fontRef idx="minor">
            <a:schemeClr val="dk1"/>
          </a:fontRef>
        </p:style>
        <p:txBody>
          <a:bodyPr>
            <a:normAutofit/>
          </a:bodyPr>
          <a:lstStyle/>
          <a:p>
            <a:pPr algn="ctr"/>
            <a:r>
              <a:rPr lang="en-US" sz="1600" dirty="0" smtClean="0">
                <a:solidFill>
                  <a:schemeClr val="bg1"/>
                </a:solidFill>
              </a:rPr>
              <a:t>Disable by Type and Sex India : 2011</a:t>
            </a:r>
            <a:endParaRPr lang="en-US" sz="1600" dirty="0"/>
          </a:p>
        </p:txBody>
      </p:sp>
      <p:graphicFrame>
        <p:nvGraphicFramePr>
          <p:cNvPr id="10" name="Content Placeholder 9"/>
          <p:cNvGraphicFramePr>
            <a:graphicFrameLocks noGrp="1"/>
          </p:cNvGraphicFramePr>
          <p:nvPr>
            <p:ph sz="quarter" idx="2"/>
          </p:nvPr>
        </p:nvGraphicFramePr>
        <p:xfrm>
          <a:off x="1295400" y="2438400"/>
          <a:ext cx="7162800" cy="3103563"/>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vcare  logo.jpg"/>
          <p:cNvPicPr>
            <a:picLocks noChangeAspect="1"/>
          </p:cNvPicPr>
          <p:nvPr/>
        </p:nvPicPr>
        <p:blipFill>
          <a:blip r:embed="rId3">
            <a:lum bright="-10000" contrast="10000"/>
          </a:blip>
          <a:srcRect/>
          <a:stretch>
            <a:fillRect/>
          </a:stretch>
        </p:blipFill>
        <p:spPr>
          <a:xfrm>
            <a:off x="7848600" y="304800"/>
            <a:ext cx="980370" cy="990600"/>
          </a:xfrm>
          <a:prstGeom prst="rect">
            <a:avLst/>
          </a:prstGeom>
          <a:ln>
            <a:solidFill>
              <a:schemeClr val="bg1"/>
            </a:solidFill>
          </a:ln>
          <a:scene3d>
            <a:camera prst="obliqueTopRight"/>
            <a:lightRig rig="threePt" dir="t"/>
          </a:scene3d>
        </p:spPr>
        <p:style>
          <a:lnRef idx="1">
            <a:schemeClr val="dk1"/>
          </a:lnRef>
          <a:fillRef idx="2">
            <a:schemeClr val="dk1"/>
          </a:fillRef>
          <a:effectRef idx="1">
            <a:schemeClr val="dk1"/>
          </a:effectRef>
          <a:fontRef idx="minor">
            <a:schemeClr val="dk1"/>
          </a:fontRef>
        </p:style>
      </p:pic>
      <p:sp>
        <p:nvSpPr>
          <p:cNvPr id="11" name="Text Placeholder 4"/>
          <p:cNvSpPr>
            <a:spLocks noGrp="1"/>
          </p:cNvSpPr>
          <p:nvPr>
            <p:ph type="body" idx="1"/>
          </p:nvPr>
        </p:nvSpPr>
        <p:spPr>
          <a:xfrm>
            <a:off x="1143000" y="5715000"/>
            <a:ext cx="6781800" cy="685800"/>
          </a:xfrm>
          <a:ln>
            <a:solidFill>
              <a:schemeClr val="bg1"/>
            </a:solidFill>
          </a:ln>
        </p:spPr>
        <p:txBody>
          <a:bodyPr>
            <a:normAutofit fontScale="55000" lnSpcReduction="20000"/>
          </a:bodyPr>
          <a:lstStyle/>
          <a:p>
            <a:pPr>
              <a:buFont typeface="Wingdings" pitchFamily="2" charset="2"/>
              <a:buChar char="§"/>
            </a:pPr>
            <a:r>
              <a:rPr lang="en-US" dirty="0" smtClean="0">
                <a:solidFill>
                  <a:schemeClr val="bg1"/>
                </a:solidFill>
              </a:rPr>
              <a:t>  disability in seeing and hearing is more </a:t>
            </a:r>
          </a:p>
          <a:p>
            <a:r>
              <a:rPr lang="en-US" dirty="0" smtClean="0">
                <a:solidFill>
                  <a:schemeClr val="bg1"/>
                </a:solidFill>
              </a:rPr>
              <a:t>   among females</a:t>
            </a:r>
          </a:p>
          <a:p>
            <a:pPr>
              <a:buFont typeface="Wingdings" pitchFamily="2" charset="2"/>
              <a:buChar char="§"/>
            </a:pPr>
            <a:r>
              <a:rPr lang="en-US" dirty="0" smtClean="0">
                <a:solidFill>
                  <a:schemeClr val="bg1"/>
                </a:solidFill>
              </a:rPr>
              <a:t>  Disability in movement is more among males                                                                                                                                                                                                         </a:t>
            </a:r>
            <a:endParaRPr lang="en-US" dirty="0">
              <a:solidFill>
                <a:schemeClr val="bg1"/>
              </a:solidFill>
            </a:endParaRPr>
          </a:p>
        </p:txBody>
      </p:sp>
    </p:spTree>
  </p:cSld>
  <p:clrMapOvr>
    <a:masterClrMapping/>
  </p:clrMapOvr>
  <p:transition spd="med">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086600" cy="1143000"/>
          </a:xfrm>
        </p:spPr>
        <p:style>
          <a:lnRef idx="1">
            <a:schemeClr val="dk1"/>
          </a:lnRef>
          <a:fillRef idx="2">
            <a:schemeClr val="dk1"/>
          </a:fillRef>
          <a:effectRef idx="1">
            <a:schemeClr val="dk1"/>
          </a:effectRef>
          <a:fontRef idx="minor">
            <a:schemeClr val="dk1"/>
          </a:fontRef>
        </p:style>
        <p:txBody>
          <a:bodyPr>
            <a:normAutofit/>
          </a:bodyPr>
          <a:lstStyle/>
          <a:p>
            <a:pPr algn="ctr"/>
            <a:r>
              <a:rPr lang="en-US" sz="2000" b="1" dirty="0" smtClean="0">
                <a:solidFill>
                  <a:schemeClr val="bg1"/>
                </a:solidFill>
              </a:rPr>
              <a:t>Disable Population by Type  and Residence (%) </a:t>
            </a:r>
            <a:br>
              <a:rPr lang="en-US" sz="2000" b="1" dirty="0" smtClean="0">
                <a:solidFill>
                  <a:schemeClr val="bg1"/>
                </a:solidFill>
              </a:rPr>
            </a:br>
            <a:r>
              <a:rPr lang="en-US" sz="2000" b="1" dirty="0" smtClean="0">
                <a:solidFill>
                  <a:schemeClr val="bg1"/>
                </a:solidFill>
              </a:rPr>
              <a:t>India : 2011</a:t>
            </a:r>
            <a:endParaRPr lang="en-US" sz="2000" b="1" dirty="0"/>
          </a:p>
        </p:txBody>
      </p:sp>
      <p:sp>
        <p:nvSpPr>
          <p:cNvPr id="5" name="Text Placeholder 4"/>
          <p:cNvSpPr>
            <a:spLocks noGrp="1"/>
          </p:cNvSpPr>
          <p:nvPr>
            <p:ph type="body" idx="1"/>
          </p:nvPr>
        </p:nvSpPr>
        <p:spPr>
          <a:xfrm>
            <a:off x="457200" y="5486400"/>
            <a:ext cx="7239000" cy="762000"/>
          </a:xfrm>
          <a:ln>
            <a:solidFill>
              <a:schemeClr val="bg1"/>
            </a:solidFill>
          </a:ln>
        </p:spPr>
        <p:txBody>
          <a:bodyPr>
            <a:noAutofit/>
          </a:bodyPr>
          <a:lstStyle/>
          <a:p>
            <a:pPr>
              <a:buFont typeface="Wingdings" pitchFamily="2" charset="2"/>
              <a:buChar char="§"/>
            </a:pPr>
            <a:r>
              <a:rPr lang="en-US" sz="1600" dirty="0" smtClean="0">
                <a:solidFill>
                  <a:schemeClr val="bg1"/>
                </a:solidFill>
              </a:rPr>
              <a:t> disability in hearing and speech is more in urban areas</a:t>
            </a:r>
          </a:p>
          <a:p>
            <a:pPr>
              <a:buFont typeface="Wingdings" pitchFamily="2" charset="2"/>
              <a:buChar char="§"/>
            </a:pPr>
            <a:r>
              <a:rPr lang="en-US" sz="1600" dirty="0" smtClean="0">
                <a:solidFill>
                  <a:schemeClr val="bg1"/>
                </a:solidFill>
              </a:rPr>
              <a:t> disability in movement and multiple disability is more in rural areas.</a:t>
            </a:r>
            <a:endParaRPr lang="en-US" sz="1600" dirty="0">
              <a:solidFill>
                <a:schemeClr val="bg1"/>
              </a:solidFill>
            </a:endParaRPr>
          </a:p>
        </p:txBody>
      </p:sp>
      <p:graphicFrame>
        <p:nvGraphicFramePr>
          <p:cNvPr id="9" name="Content Placeholder 8"/>
          <p:cNvGraphicFramePr>
            <a:graphicFrameLocks noGrp="1"/>
          </p:cNvGraphicFramePr>
          <p:nvPr>
            <p:ph sz="quarter" idx="2"/>
          </p:nvPr>
        </p:nvGraphicFramePr>
        <p:xfrm>
          <a:off x="762000" y="2362200"/>
          <a:ext cx="7086600" cy="3097213"/>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vcare  logo.jpg"/>
          <p:cNvPicPr>
            <a:picLocks noChangeAspect="1"/>
          </p:cNvPicPr>
          <p:nvPr/>
        </p:nvPicPr>
        <p:blipFill>
          <a:blip r:embed="rId3">
            <a:lum bright="-10000" contrast="10000"/>
          </a:blip>
          <a:srcRect/>
          <a:stretch>
            <a:fillRect/>
          </a:stretch>
        </p:blipFill>
        <p:spPr>
          <a:xfrm>
            <a:off x="7924800" y="304800"/>
            <a:ext cx="980370" cy="990600"/>
          </a:xfrm>
          <a:prstGeom prst="rect">
            <a:avLst/>
          </a:prstGeom>
          <a:ln>
            <a:solidFill>
              <a:schemeClr val="bg1"/>
            </a:solidFill>
          </a:ln>
          <a:scene3d>
            <a:camera prst="obliqueTopRight"/>
            <a:lightRig rig="threePt" dir="t"/>
          </a:scene3d>
        </p:spPr>
        <p:style>
          <a:lnRef idx="1">
            <a:schemeClr val="dk1"/>
          </a:lnRef>
          <a:fillRef idx="2">
            <a:schemeClr val="dk1"/>
          </a:fillRef>
          <a:effectRef idx="1">
            <a:schemeClr val="dk1"/>
          </a:effectRef>
          <a:fontRef idx="minor">
            <a:schemeClr val="dk1"/>
          </a:fontRef>
        </p:style>
      </p:pic>
      <p:sp>
        <p:nvSpPr>
          <p:cNvPr id="10" name="Text Placeholder 4"/>
          <p:cNvSpPr>
            <a:spLocks noGrp="1"/>
          </p:cNvSpPr>
          <p:nvPr>
            <p:ph type="body" idx="1"/>
          </p:nvPr>
        </p:nvSpPr>
        <p:spPr>
          <a:xfrm>
            <a:off x="1981200" y="1676400"/>
            <a:ext cx="4040188" cy="609600"/>
          </a:xfrm>
          <a:ln/>
        </p:spPr>
        <p:style>
          <a:lnRef idx="1">
            <a:schemeClr val="dk1"/>
          </a:lnRef>
          <a:fillRef idx="2">
            <a:schemeClr val="dk1"/>
          </a:fillRef>
          <a:effectRef idx="1">
            <a:schemeClr val="dk1"/>
          </a:effectRef>
          <a:fontRef idx="minor">
            <a:schemeClr val="dk1"/>
          </a:fontRef>
        </p:style>
        <p:txBody>
          <a:bodyPr>
            <a:normAutofit/>
          </a:bodyPr>
          <a:lstStyle/>
          <a:p>
            <a:pPr algn="ctr"/>
            <a:r>
              <a:rPr lang="en-US" sz="1400" dirty="0" smtClean="0">
                <a:solidFill>
                  <a:schemeClr val="bg1"/>
                </a:solidFill>
              </a:rPr>
              <a:t>Disability by type and residence,</a:t>
            </a:r>
          </a:p>
          <a:p>
            <a:pPr algn="ctr"/>
            <a:r>
              <a:rPr lang="en-US" sz="1400" dirty="0" smtClean="0">
                <a:solidFill>
                  <a:schemeClr val="bg1"/>
                </a:solidFill>
              </a:rPr>
              <a:t> India, 2011</a:t>
            </a:r>
            <a:endParaRPr lang="en-US" sz="1400" dirty="0">
              <a:solidFill>
                <a:schemeClr val="bg1"/>
              </a:solidFill>
            </a:endParaRPr>
          </a:p>
        </p:txBody>
      </p:sp>
    </p:spTree>
  </p:cSld>
  <p:clrMapOvr>
    <a:masterClrMapping/>
  </p:clrMapOvr>
  <p:transition spd="med">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162800" cy="990600"/>
          </a:xfrm>
        </p:spPr>
        <p:style>
          <a:lnRef idx="1">
            <a:schemeClr val="dk1"/>
          </a:lnRef>
          <a:fillRef idx="2">
            <a:schemeClr val="dk1"/>
          </a:fillRef>
          <a:effectRef idx="1">
            <a:schemeClr val="dk1"/>
          </a:effectRef>
          <a:fontRef idx="minor">
            <a:schemeClr val="dk1"/>
          </a:fontRef>
        </p:style>
        <p:txBody>
          <a:bodyPr>
            <a:normAutofit/>
          </a:bodyPr>
          <a:lstStyle/>
          <a:p>
            <a:pPr algn="ctr"/>
            <a:r>
              <a:rPr lang="en-US" sz="2000" b="1" dirty="0" smtClean="0">
                <a:solidFill>
                  <a:schemeClr val="bg1"/>
                </a:solidFill>
              </a:rPr>
              <a:t> Disable Population by Type  and Social Group (%) </a:t>
            </a:r>
            <a:br>
              <a:rPr lang="en-US" sz="2000" b="1" dirty="0" smtClean="0">
                <a:solidFill>
                  <a:schemeClr val="bg1"/>
                </a:solidFill>
              </a:rPr>
            </a:br>
            <a:r>
              <a:rPr lang="en-US" sz="2000" b="1" dirty="0" smtClean="0">
                <a:solidFill>
                  <a:schemeClr val="bg1"/>
                </a:solidFill>
              </a:rPr>
              <a:t> India : 2011</a:t>
            </a:r>
            <a:endParaRPr lang="en-US" sz="2000" b="1" dirty="0"/>
          </a:p>
        </p:txBody>
      </p:sp>
      <p:pic>
        <p:nvPicPr>
          <p:cNvPr id="4" name="Picture 3" descr="vcare  logo.jpg"/>
          <p:cNvPicPr>
            <a:picLocks noChangeAspect="1"/>
          </p:cNvPicPr>
          <p:nvPr/>
        </p:nvPicPr>
        <p:blipFill>
          <a:blip r:embed="rId2">
            <a:lum bright="-10000" contrast="10000"/>
          </a:blip>
          <a:srcRect/>
          <a:stretch>
            <a:fillRect/>
          </a:stretch>
        </p:blipFill>
        <p:spPr>
          <a:xfrm>
            <a:off x="7848600" y="381000"/>
            <a:ext cx="980370" cy="990600"/>
          </a:xfrm>
          <a:prstGeom prst="rect">
            <a:avLst/>
          </a:prstGeom>
          <a:ln>
            <a:solidFill>
              <a:schemeClr val="bg1"/>
            </a:solidFill>
          </a:ln>
          <a:scene3d>
            <a:camera prst="obliqueTopRight"/>
            <a:lightRig rig="threePt" dir="t"/>
          </a:scene3d>
        </p:spPr>
        <p:style>
          <a:lnRef idx="1">
            <a:schemeClr val="dk1"/>
          </a:lnRef>
          <a:fillRef idx="2">
            <a:schemeClr val="dk1"/>
          </a:fillRef>
          <a:effectRef idx="1">
            <a:schemeClr val="dk1"/>
          </a:effectRef>
          <a:fontRef idx="minor">
            <a:schemeClr val="dk1"/>
          </a:fontRef>
        </p:style>
      </p:pic>
      <p:graphicFrame>
        <p:nvGraphicFramePr>
          <p:cNvPr id="6" name="Content Placeholder 5"/>
          <p:cNvGraphicFramePr>
            <a:graphicFrameLocks noGrp="1"/>
          </p:cNvGraphicFramePr>
          <p:nvPr>
            <p:ph idx="1"/>
          </p:nvPr>
        </p:nvGraphicFramePr>
        <p:xfrm>
          <a:off x="228600" y="2590801"/>
          <a:ext cx="5638800" cy="3733800"/>
        </p:xfrm>
        <a:graphic>
          <a:graphicData uri="http://schemas.openxmlformats.org/drawingml/2006/table">
            <a:tbl>
              <a:tblPr firstRow="1" bandRow="1">
                <a:tableStyleId>{5C22544A-7EE6-4342-B048-85BDC9FD1C3A}</a:tableStyleId>
              </a:tblPr>
              <a:tblGrid>
                <a:gridCol w="2185035"/>
                <a:gridCol w="986790"/>
                <a:gridCol w="845820"/>
                <a:gridCol w="845820"/>
                <a:gridCol w="775335"/>
              </a:tblGrid>
              <a:tr h="373380">
                <a:tc>
                  <a:txBody>
                    <a:bodyPr/>
                    <a:lstStyle/>
                    <a:p>
                      <a:pPr algn="ctr"/>
                      <a:r>
                        <a:rPr lang="en-US" sz="1400" b="1" dirty="0" smtClean="0">
                          <a:solidFill>
                            <a:schemeClr val="bg1"/>
                          </a:solidFill>
                        </a:rPr>
                        <a:t>Type of disability</a:t>
                      </a:r>
                      <a:endParaRPr lang="en-US" sz="1400" b="1" dirty="0">
                        <a:solidFill>
                          <a:schemeClr val="bg1"/>
                        </a:solidFill>
                      </a:endParaRPr>
                    </a:p>
                  </a:txBody>
                  <a:tcPr/>
                </a:tc>
                <a:tc>
                  <a:txBody>
                    <a:bodyPr/>
                    <a:lstStyle/>
                    <a:p>
                      <a:pPr algn="ctr"/>
                      <a:r>
                        <a:rPr lang="en-US" dirty="0" smtClean="0">
                          <a:solidFill>
                            <a:schemeClr val="bg1"/>
                          </a:solidFill>
                        </a:rPr>
                        <a:t>total</a:t>
                      </a:r>
                      <a:endParaRPr lang="en-US" dirty="0">
                        <a:solidFill>
                          <a:schemeClr val="bg1"/>
                        </a:solidFill>
                      </a:endParaRPr>
                    </a:p>
                  </a:txBody>
                  <a:tcPr/>
                </a:tc>
                <a:tc>
                  <a:txBody>
                    <a:bodyPr/>
                    <a:lstStyle/>
                    <a:p>
                      <a:pPr algn="ctr"/>
                      <a:r>
                        <a:rPr lang="en-US" dirty="0" smtClean="0">
                          <a:solidFill>
                            <a:schemeClr val="bg1"/>
                          </a:solidFill>
                        </a:rPr>
                        <a:t>SCs</a:t>
                      </a:r>
                      <a:endParaRPr lang="en-US" dirty="0">
                        <a:solidFill>
                          <a:schemeClr val="bg1"/>
                        </a:solidFill>
                      </a:endParaRPr>
                    </a:p>
                  </a:txBody>
                  <a:tcPr/>
                </a:tc>
                <a:tc>
                  <a:txBody>
                    <a:bodyPr/>
                    <a:lstStyle/>
                    <a:p>
                      <a:pPr algn="ctr"/>
                      <a:r>
                        <a:rPr lang="en-US" dirty="0" smtClean="0">
                          <a:solidFill>
                            <a:schemeClr val="bg1"/>
                          </a:solidFill>
                        </a:rPr>
                        <a:t>STs</a:t>
                      </a:r>
                      <a:endParaRPr lang="en-US" dirty="0">
                        <a:solidFill>
                          <a:schemeClr val="bg1"/>
                        </a:solidFill>
                      </a:endParaRPr>
                    </a:p>
                  </a:txBody>
                  <a:tcPr/>
                </a:tc>
                <a:tc>
                  <a:txBody>
                    <a:bodyPr/>
                    <a:lstStyle/>
                    <a:p>
                      <a:pPr algn="ctr"/>
                      <a:r>
                        <a:rPr lang="en-US" dirty="0" smtClean="0">
                          <a:solidFill>
                            <a:schemeClr val="bg1"/>
                          </a:solidFill>
                        </a:rPr>
                        <a:t>OTH</a:t>
                      </a:r>
                      <a:endParaRPr lang="en-US" dirty="0">
                        <a:solidFill>
                          <a:schemeClr val="bg1"/>
                        </a:solidFill>
                      </a:endParaRPr>
                    </a:p>
                  </a:txBody>
                  <a:tcPr/>
                </a:tc>
              </a:tr>
              <a:tr h="373380">
                <a:tc>
                  <a:txBody>
                    <a:bodyPr/>
                    <a:lstStyle/>
                    <a:p>
                      <a:pPr algn="ctr"/>
                      <a:r>
                        <a:rPr lang="en-US" sz="1400" b="1" dirty="0" smtClean="0">
                          <a:solidFill>
                            <a:schemeClr val="bg1"/>
                          </a:solidFill>
                        </a:rPr>
                        <a:t>TOTAL</a:t>
                      </a:r>
                      <a:endParaRPr lang="en-US" sz="1400" b="1" dirty="0">
                        <a:solidFill>
                          <a:schemeClr val="bg1"/>
                        </a:solidFill>
                      </a:endParaRPr>
                    </a:p>
                  </a:txBody>
                  <a:tcPr/>
                </a:tc>
                <a:tc>
                  <a:txBody>
                    <a:bodyPr/>
                    <a:lstStyle/>
                    <a:p>
                      <a:pPr algn="ctr"/>
                      <a:r>
                        <a:rPr lang="en-US" sz="1400" dirty="0" smtClean="0">
                          <a:solidFill>
                            <a:schemeClr val="bg1"/>
                          </a:solidFill>
                        </a:rPr>
                        <a:t>100.0</a:t>
                      </a:r>
                      <a:endParaRPr lang="en-US" sz="1400" dirty="0">
                        <a:solidFill>
                          <a:schemeClr val="bg1"/>
                        </a:solidFill>
                      </a:endParaRPr>
                    </a:p>
                  </a:txBody>
                  <a:tcPr/>
                </a:tc>
                <a:tc>
                  <a:txBody>
                    <a:bodyPr/>
                    <a:lstStyle/>
                    <a:p>
                      <a:pPr algn="ctr"/>
                      <a:r>
                        <a:rPr lang="en-US" sz="1400" dirty="0" smtClean="0">
                          <a:solidFill>
                            <a:schemeClr val="bg1"/>
                          </a:solidFill>
                        </a:rPr>
                        <a:t>100.0</a:t>
                      </a:r>
                      <a:endParaRPr lang="en-US" sz="1400" dirty="0">
                        <a:solidFill>
                          <a:schemeClr val="bg1"/>
                        </a:solidFill>
                      </a:endParaRPr>
                    </a:p>
                  </a:txBody>
                  <a:tcPr/>
                </a:tc>
                <a:tc>
                  <a:txBody>
                    <a:bodyPr/>
                    <a:lstStyle/>
                    <a:p>
                      <a:pPr algn="ctr"/>
                      <a:r>
                        <a:rPr lang="en-US" sz="1400" dirty="0" smtClean="0">
                          <a:solidFill>
                            <a:schemeClr val="bg1"/>
                          </a:solidFill>
                        </a:rPr>
                        <a:t>100.0</a:t>
                      </a:r>
                      <a:endParaRPr lang="en-US" sz="1400" dirty="0">
                        <a:solidFill>
                          <a:schemeClr val="bg1"/>
                        </a:solidFill>
                      </a:endParaRPr>
                    </a:p>
                  </a:txBody>
                  <a:tcPr/>
                </a:tc>
                <a:tc>
                  <a:txBody>
                    <a:bodyPr/>
                    <a:lstStyle/>
                    <a:p>
                      <a:pPr algn="ctr"/>
                      <a:r>
                        <a:rPr lang="en-US" sz="1400" dirty="0" smtClean="0">
                          <a:solidFill>
                            <a:schemeClr val="bg1"/>
                          </a:solidFill>
                        </a:rPr>
                        <a:t>100.0</a:t>
                      </a:r>
                      <a:endParaRPr lang="en-US" sz="1400" dirty="0">
                        <a:solidFill>
                          <a:schemeClr val="bg1"/>
                        </a:solidFill>
                      </a:endParaRPr>
                    </a:p>
                  </a:txBody>
                  <a:tcPr/>
                </a:tc>
              </a:tr>
              <a:tr h="373380">
                <a:tc>
                  <a:txBody>
                    <a:bodyPr/>
                    <a:lstStyle/>
                    <a:p>
                      <a:pPr algn="ctr"/>
                      <a:r>
                        <a:rPr lang="en-US" sz="1400" b="1" dirty="0" smtClean="0">
                          <a:solidFill>
                            <a:schemeClr val="bg1"/>
                          </a:solidFill>
                        </a:rPr>
                        <a:t>IN SEEING </a:t>
                      </a:r>
                      <a:endParaRPr lang="en-US" sz="1400" b="1" dirty="0">
                        <a:solidFill>
                          <a:schemeClr val="bg1"/>
                        </a:solidFill>
                      </a:endParaRPr>
                    </a:p>
                  </a:txBody>
                  <a:tcPr/>
                </a:tc>
                <a:tc>
                  <a:txBody>
                    <a:bodyPr/>
                    <a:lstStyle/>
                    <a:p>
                      <a:pPr algn="ctr"/>
                      <a:r>
                        <a:rPr lang="en-US" sz="1400" dirty="0" smtClean="0">
                          <a:solidFill>
                            <a:schemeClr val="bg1"/>
                          </a:solidFill>
                        </a:rPr>
                        <a:t>18.8</a:t>
                      </a:r>
                      <a:endParaRPr lang="en-US" sz="1400" dirty="0">
                        <a:solidFill>
                          <a:schemeClr val="bg1"/>
                        </a:solidFill>
                      </a:endParaRPr>
                    </a:p>
                  </a:txBody>
                  <a:tcPr/>
                </a:tc>
                <a:tc>
                  <a:txBody>
                    <a:bodyPr/>
                    <a:lstStyle/>
                    <a:p>
                      <a:pPr algn="ctr"/>
                      <a:r>
                        <a:rPr lang="en-US" sz="1400" dirty="0" smtClean="0">
                          <a:solidFill>
                            <a:schemeClr val="bg1"/>
                          </a:solidFill>
                        </a:rPr>
                        <a:t>19.1</a:t>
                      </a:r>
                      <a:endParaRPr lang="en-US" sz="1400" dirty="0">
                        <a:solidFill>
                          <a:schemeClr val="bg1"/>
                        </a:solidFill>
                      </a:endParaRPr>
                    </a:p>
                  </a:txBody>
                  <a:tcPr/>
                </a:tc>
                <a:tc>
                  <a:txBody>
                    <a:bodyPr/>
                    <a:lstStyle/>
                    <a:p>
                      <a:pPr algn="ctr"/>
                      <a:r>
                        <a:rPr lang="en-US" sz="1400" dirty="0" smtClean="0">
                          <a:solidFill>
                            <a:schemeClr val="bg1"/>
                          </a:solidFill>
                        </a:rPr>
                        <a:t>20.0</a:t>
                      </a:r>
                      <a:endParaRPr lang="en-US" sz="1400" dirty="0">
                        <a:solidFill>
                          <a:schemeClr val="bg1"/>
                        </a:solidFill>
                      </a:endParaRPr>
                    </a:p>
                  </a:txBody>
                  <a:tcPr/>
                </a:tc>
                <a:tc>
                  <a:txBody>
                    <a:bodyPr/>
                    <a:lstStyle/>
                    <a:p>
                      <a:pPr algn="ctr"/>
                      <a:r>
                        <a:rPr lang="en-US" sz="1400" dirty="0" smtClean="0">
                          <a:solidFill>
                            <a:schemeClr val="bg1"/>
                          </a:solidFill>
                        </a:rPr>
                        <a:t>18.6</a:t>
                      </a:r>
                      <a:endParaRPr lang="en-US" sz="1400" dirty="0">
                        <a:solidFill>
                          <a:schemeClr val="bg1"/>
                        </a:solidFill>
                      </a:endParaRPr>
                    </a:p>
                  </a:txBody>
                  <a:tcPr/>
                </a:tc>
              </a:tr>
              <a:tr h="373380">
                <a:tc>
                  <a:txBody>
                    <a:bodyPr/>
                    <a:lstStyle/>
                    <a:p>
                      <a:pPr algn="ctr"/>
                      <a:r>
                        <a:rPr lang="en-US" sz="1400" b="1" dirty="0" smtClean="0">
                          <a:solidFill>
                            <a:schemeClr val="bg1"/>
                          </a:solidFill>
                        </a:rPr>
                        <a:t>IN HEARING</a:t>
                      </a:r>
                      <a:endParaRPr lang="en-US" sz="1400" b="1" dirty="0">
                        <a:solidFill>
                          <a:schemeClr val="bg1"/>
                        </a:solidFill>
                      </a:endParaRPr>
                    </a:p>
                  </a:txBody>
                  <a:tcPr/>
                </a:tc>
                <a:tc>
                  <a:txBody>
                    <a:bodyPr/>
                    <a:lstStyle/>
                    <a:p>
                      <a:pPr algn="ctr"/>
                      <a:r>
                        <a:rPr lang="en-US" sz="1400" dirty="0" smtClean="0">
                          <a:solidFill>
                            <a:schemeClr val="bg1"/>
                          </a:solidFill>
                        </a:rPr>
                        <a:t>18.9</a:t>
                      </a:r>
                      <a:endParaRPr lang="en-US" sz="1400" dirty="0">
                        <a:solidFill>
                          <a:schemeClr val="bg1"/>
                        </a:solidFill>
                      </a:endParaRPr>
                    </a:p>
                  </a:txBody>
                  <a:tcPr/>
                </a:tc>
                <a:tc>
                  <a:txBody>
                    <a:bodyPr/>
                    <a:lstStyle/>
                    <a:p>
                      <a:pPr algn="ctr"/>
                      <a:r>
                        <a:rPr lang="en-US" sz="1400" dirty="0" smtClean="0">
                          <a:solidFill>
                            <a:schemeClr val="bg1"/>
                          </a:solidFill>
                        </a:rPr>
                        <a:t>17.4</a:t>
                      </a:r>
                      <a:endParaRPr lang="en-US" sz="1400" dirty="0">
                        <a:solidFill>
                          <a:schemeClr val="bg1"/>
                        </a:solidFill>
                      </a:endParaRPr>
                    </a:p>
                  </a:txBody>
                  <a:tcPr/>
                </a:tc>
                <a:tc>
                  <a:txBody>
                    <a:bodyPr/>
                    <a:lstStyle/>
                    <a:p>
                      <a:pPr algn="ctr"/>
                      <a:r>
                        <a:rPr lang="en-US" sz="1400" dirty="0" smtClean="0">
                          <a:solidFill>
                            <a:schemeClr val="bg1"/>
                          </a:solidFill>
                        </a:rPr>
                        <a:t>19.3</a:t>
                      </a:r>
                      <a:endParaRPr lang="en-US" sz="1400" dirty="0">
                        <a:solidFill>
                          <a:schemeClr val="bg1"/>
                        </a:solidFill>
                      </a:endParaRPr>
                    </a:p>
                  </a:txBody>
                  <a:tcPr/>
                </a:tc>
                <a:tc>
                  <a:txBody>
                    <a:bodyPr/>
                    <a:lstStyle/>
                    <a:p>
                      <a:pPr algn="ctr"/>
                      <a:r>
                        <a:rPr lang="en-US" sz="1400" dirty="0" smtClean="0">
                          <a:solidFill>
                            <a:schemeClr val="bg1"/>
                          </a:solidFill>
                        </a:rPr>
                        <a:t>19.2</a:t>
                      </a:r>
                      <a:endParaRPr lang="en-US" sz="1400" dirty="0">
                        <a:solidFill>
                          <a:schemeClr val="bg1"/>
                        </a:solidFill>
                      </a:endParaRPr>
                    </a:p>
                  </a:txBody>
                  <a:tcPr/>
                </a:tc>
              </a:tr>
              <a:tr h="373380">
                <a:tc>
                  <a:txBody>
                    <a:bodyPr/>
                    <a:lstStyle/>
                    <a:p>
                      <a:pPr algn="ctr"/>
                      <a:r>
                        <a:rPr lang="en-US" sz="1400" b="1" dirty="0" smtClean="0">
                          <a:solidFill>
                            <a:schemeClr val="bg1"/>
                          </a:solidFill>
                        </a:rPr>
                        <a:t>IN SPEECH</a:t>
                      </a:r>
                      <a:endParaRPr lang="en-US" sz="1400" b="1" dirty="0">
                        <a:solidFill>
                          <a:schemeClr val="bg1"/>
                        </a:solidFill>
                      </a:endParaRPr>
                    </a:p>
                  </a:txBody>
                  <a:tcPr/>
                </a:tc>
                <a:tc>
                  <a:txBody>
                    <a:bodyPr/>
                    <a:lstStyle/>
                    <a:p>
                      <a:pPr algn="ctr"/>
                      <a:r>
                        <a:rPr lang="en-US" sz="1400" dirty="0" smtClean="0">
                          <a:solidFill>
                            <a:schemeClr val="bg1"/>
                          </a:solidFill>
                        </a:rPr>
                        <a:t>7.5</a:t>
                      </a:r>
                      <a:endParaRPr lang="en-US" sz="1400" dirty="0">
                        <a:solidFill>
                          <a:schemeClr val="bg1"/>
                        </a:solidFill>
                      </a:endParaRPr>
                    </a:p>
                  </a:txBody>
                  <a:tcPr/>
                </a:tc>
                <a:tc>
                  <a:txBody>
                    <a:bodyPr/>
                    <a:lstStyle/>
                    <a:p>
                      <a:pPr algn="ctr"/>
                      <a:r>
                        <a:rPr lang="en-US" sz="1400" dirty="0" smtClean="0">
                          <a:solidFill>
                            <a:schemeClr val="bg1"/>
                          </a:solidFill>
                        </a:rPr>
                        <a:t>5.2</a:t>
                      </a:r>
                      <a:endParaRPr lang="en-US" sz="1400" dirty="0">
                        <a:solidFill>
                          <a:schemeClr val="bg1"/>
                        </a:solidFill>
                      </a:endParaRPr>
                    </a:p>
                  </a:txBody>
                  <a:tcPr/>
                </a:tc>
                <a:tc>
                  <a:txBody>
                    <a:bodyPr/>
                    <a:lstStyle/>
                    <a:p>
                      <a:pPr algn="ctr"/>
                      <a:r>
                        <a:rPr lang="en-US" sz="1400" dirty="0" smtClean="0">
                          <a:solidFill>
                            <a:schemeClr val="bg1"/>
                          </a:solidFill>
                        </a:rPr>
                        <a:t>5.3</a:t>
                      </a:r>
                      <a:endParaRPr lang="en-US" sz="1400" dirty="0">
                        <a:solidFill>
                          <a:schemeClr val="bg1"/>
                        </a:solidFill>
                      </a:endParaRPr>
                    </a:p>
                  </a:txBody>
                  <a:tcPr/>
                </a:tc>
                <a:tc>
                  <a:txBody>
                    <a:bodyPr/>
                    <a:lstStyle/>
                    <a:p>
                      <a:pPr algn="ctr"/>
                      <a:r>
                        <a:rPr lang="en-US" sz="1400" dirty="0" smtClean="0">
                          <a:solidFill>
                            <a:schemeClr val="bg1"/>
                          </a:solidFill>
                        </a:rPr>
                        <a:t>8.3</a:t>
                      </a:r>
                      <a:endParaRPr lang="en-US" sz="1400" dirty="0">
                        <a:solidFill>
                          <a:schemeClr val="bg1"/>
                        </a:solidFill>
                      </a:endParaRPr>
                    </a:p>
                  </a:txBody>
                  <a:tcPr/>
                </a:tc>
              </a:tr>
              <a:tr h="373380">
                <a:tc>
                  <a:txBody>
                    <a:bodyPr/>
                    <a:lstStyle/>
                    <a:p>
                      <a:pPr algn="ctr"/>
                      <a:r>
                        <a:rPr lang="en-US" sz="1400" b="1" dirty="0" smtClean="0">
                          <a:solidFill>
                            <a:schemeClr val="bg1"/>
                          </a:solidFill>
                        </a:rPr>
                        <a:t>IN MOVEMENT</a:t>
                      </a:r>
                      <a:endParaRPr lang="en-US" sz="1400" b="1" dirty="0">
                        <a:solidFill>
                          <a:schemeClr val="bg1"/>
                        </a:solidFill>
                      </a:endParaRPr>
                    </a:p>
                  </a:txBody>
                  <a:tcPr/>
                </a:tc>
                <a:tc>
                  <a:txBody>
                    <a:bodyPr/>
                    <a:lstStyle/>
                    <a:p>
                      <a:pPr algn="ctr"/>
                      <a:r>
                        <a:rPr lang="en-US" sz="1400" dirty="0" smtClean="0">
                          <a:solidFill>
                            <a:schemeClr val="bg1"/>
                          </a:solidFill>
                        </a:rPr>
                        <a:t>20.3</a:t>
                      </a:r>
                      <a:endParaRPr lang="en-US" sz="1400" dirty="0">
                        <a:solidFill>
                          <a:schemeClr val="bg1"/>
                        </a:solidFill>
                      </a:endParaRPr>
                    </a:p>
                  </a:txBody>
                  <a:tcPr/>
                </a:tc>
                <a:tc>
                  <a:txBody>
                    <a:bodyPr/>
                    <a:lstStyle/>
                    <a:p>
                      <a:pPr algn="ctr"/>
                      <a:r>
                        <a:rPr lang="en-US" sz="1400" dirty="0" smtClean="0">
                          <a:solidFill>
                            <a:schemeClr val="bg1"/>
                          </a:solidFill>
                        </a:rPr>
                        <a:t>20.5</a:t>
                      </a:r>
                      <a:endParaRPr lang="en-US" sz="1400" dirty="0">
                        <a:solidFill>
                          <a:schemeClr val="bg1"/>
                        </a:solidFill>
                      </a:endParaRPr>
                    </a:p>
                  </a:txBody>
                  <a:tcPr/>
                </a:tc>
                <a:tc>
                  <a:txBody>
                    <a:bodyPr/>
                    <a:lstStyle/>
                    <a:p>
                      <a:pPr algn="ctr"/>
                      <a:r>
                        <a:rPr lang="en-US" sz="1400" dirty="0" smtClean="0">
                          <a:solidFill>
                            <a:schemeClr val="bg1"/>
                          </a:solidFill>
                        </a:rPr>
                        <a:t>22.5</a:t>
                      </a:r>
                      <a:endParaRPr lang="en-US" sz="1400" dirty="0">
                        <a:solidFill>
                          <a:schemeClr val="bg1"/>
                        </a:solidFill>
                      </a:endParaRPr>
                    </a:p>
                  </a:txBody>
                  <a:tcPr/>
                </a:tc>
                <a:tc>
                  <a:txBody>
                    <a:bodyPr/>
                    <a:lstStyle/>
                    <a:p>
                      <a:pPr algn="ctr"/>
                      <a:r>
                        <a:rPr lang="en-US" sz="1400" dirty="0" smtClean="0">
                          <a:solidFill>
                            <a:schemeClr val="bg1"/>
                          </a:solidFill>
                        </a:rPr>
                        <a:t>20.0</a:t>
                      </a:r>
                      <a:endParaRPr lang="en-US" sz="1400" dirty="0">
                        <a:solidFill>
                          <a:schemeClr val="bg1"/>
                        </a:solidFill>
                      </a:endParaRPr>
                    </a:p>
                  </a:txBody>
                  <a:tcPr/>
                </a:tc>
              </a:tr>
              <a:tr h="373380">
                <a:tc>
                  <a:txBody>
                    <a:bodyPr/>
                    <a:lstStyle/>
                    <a:p>
                      <a:pPr algn="l"/>
                      <a:r>
                        <a:rPr lang="en-US" sz="1400" b="1" dirty="0" smtClean="0">
                          <a:solidFill>
                            <a:schemeClr val="bg1"/>
                          </a:solidFill>
                        </a:rPr>
                        <a:t>MENTALRETARDATION</a:t>
                      </a:r>
                      <a:endParaRPr lang="en-US" sz="1400" b="1" dirty="0">
                        <a:solidFill>
                          <a:schemeClr val="bg1"/>
                        </a:solidFill>
                      </a:endParaRPr>
                    </a:p>
                  </a:txBody>
                  <a:tcPr/>
                </a:tc>
                <a:tc>
                  <a:txBody>
                    <a:bodyPr/>
                    <a:lstStyle/>
                    <a:p>
                      <a:pPr algn="ctr"/>
                      <a:r>
                        <a:rPr lang="en-US" sz="1400" dirty="0" smtClean="0">
                          <a:solidFill>
                            <a:schemeClr val="bg1"/>
                          </a:solidFill>
                        </a:rPr>
                        <a:t>5.6</a:t>
                      </a:r>
                      <a:endParaRPr lang="en-US" sz="1400" dirty="0">
                        <a:solidFill>
                          <a:schemeClr val="bg1"/>
                        </a:solidFill>
                      </a:endParaRPr>
                    </a:p>
                  </a:txBody>
                  <a:tcPr/>
                </a:tc>
                <a:tc>
                  <a:txBody>
                    <a:bodyPr/>
                    <a:lstStyle/>
                    <a:p>
                      <a:pPr algn="ctr"/>
                      <a:r>
                        <a:rPr lang="en-US" sz="1400" dirty="0" smtClean="0">
                          <a:solidFill>
                            <a:schemeClr val="bg1"/>
                          </a:solidFill>
                        </a:rPr>
                        <a:t>5.1</a:t>
                      </a:r>
                      <a:endParaRPr lang="en-US" sz="1400" dirty="0">
                        <a:solidFill>
                          <a:schemeClr val="bg1"/>
                        </a:solidFill>
                      </a:endParaRPr>
                    </a:p>
                  </a:txBody>
                  <a:tcPr/>
                </a:tc>
                <a:tc>
                  <a:txBody>
                    <a:bodyPr/>
                    <a:lstStyle/>
                    <a:p>
                      <a:pPr algn="ctr"/>
                      <a:r>
                        <a:rPr lang="en-US" sz="1400" dirty="0" smtClean="0">
                          <a:solidFill>
                            <a:schemeClr val="bg1"/>
                          </a:solidFill>
                        </a:rPr>
                        <a:t>4.9</a:t>
                      </a:r>
                      <a:endParaRPr lang="en-US" sz="1400" dirty="0">
                        <a:solidFill>
                          <a:schemeClr val="bg1"/>
                        </a:solidFill>
                      </a:endParaRPr>
                    </a:p>
                  </a:txBody>
                  <a:tcPr/>
                </a:tc>
                <a:tc>
                  <a:txBody>
                    <a:bodyPr/>
                    <a:lstStyle/>
                    <a:p>
                      <a:pPr algn="ctr"/>
                      <a:r>
                        <a:rPr lang="en-US" sz="1400" dirty="0" smtClean="0">
                          <a:solidFill>
                            <a:schemeClr val="bg1"/>
                          </a:solidFill>
                        </a:rPr>
                        <a:t>5.8</a:t>
                      </a:r>
                      <a:endParaRPr lang="en-US" sz="1400" dirty="0">
                        <a:solidFill>
                          <a:schemeClr val="bg1"/>
                        </a:solidFill>
                      </a:endParaRPr>
                    </a:p>
                  </a:txBody>
                  <a:tcPr/>
                </a:tc>
              </a:tr>
              <a:tr h="373380">
                <a:tc>
                  <a:txBody>
                    <a:bodyPr/>
                    <a:lstStyle/>
                    <a:p>
                      <a:pPr algn="ctr"/>
                      <a:r>
                        <a:rPr lang="en-US" sz="1400" b="1" dirty="0" smtClean="0">
                          <a:solidFill>
                            <a:schemeClr val="bg1"/>
                          </a:solidFill>
                        </a:rPr>
                        <a:t>MENATL</a:t>
                      </a:r>
                      <a:r>
                        <a:rPr lang="en-US" sz="1400" b="1" baseline="0" dirty="0" smtClean="0">
                          <a:solidFill>
                            <a:schemeClr val="bg1"/>
                          </a:solidFill>
                        </a:rPr>
                        <a:t> ILLNESS</a:t>
                      </a:r>
                      <a:endParaRPr lang="en-US" sz="1400" b="1" dirty="0">
                        <a:solidFill>
                          <a:schemeClr val="bg1"/>
                        </a:solidFill>
                      </a:endParaRPr>
                    </a:p>
                  </a:txBody>
                  <a:tcPr/>
                </a:tc>
                <a:tc>
                  <a:txBody>
                    <a:bodyPr/>
                    <a:lstStyle/>
                    <a:p>
                      <a:pPr algn="ctr"/>
                      <a:r>
                        <a:rPr lang="en-US" sz="1400" dirty="0" smtClean="0">
                          <a:solidFill>
                            <a:schemeClr val="bg1"/>
                          </a:solidFill>
                        </a:rPr>
                        <a:t>2.7</a:t>
                      </a:r>
                      <a:endParaRPr lang="en-US" sz="1400" dirty="0">
                        <a:solidFill>
                          <a:schemeClr val="bg1"/>
                        </a:solidFill>
                      </a:endParaRPr>
                    </a:p>
                  </a:txBody>
                  <a:tcPr/>
                </a:tc>
                <a:tc>
                  <a:txBody>
                    <a:bodyPr/>
                    <a:lstStyle/>
                    <a:p>
                      <a:pPr algn="ctr"/>
                      <a:r>
                        <a:rPr lang="en-US" sz="1400" dirty="0" smtClean="0">
                          <a:solidFill>
                            <a:schemeClr val="bg1"/>
                          </a:solidFill>
                        </a:rPr>
                        <a:t>2.4</a:t>
                      </a:r>
                      <a:endParaRPr lang="en-US" sz="1400" dirty="0">
                        <a:solidFill>
                          <a:schemeClr val="bg1"/>
                        </a:solidFill>
                      </a:endParaRPr>
                    </a:p>
                  </a:txBody>
                  <a:tcPr/>
                </a:tc>
                <a:tc>
                  <a:txBody>
                    <a:bodyPr/>
                    <a:lstStyle/>
                    <a:p>
                      <a:pPr algn="ctr"/>
                      <a:r>
                        <a:rPr lang="en-US" sz="1400" dirty="0" smtClean="0">
                          <a:solidFill>
                            <a:schemeClr val="bg1"/>
                          </a:solidFill>
                        </a:rPr>
                        <a:t>2.6</a:t>
                      </a:r>
                      <a:endParaRPr lang="en-US" sz="1400" dirty="0">
                        <a:solidFill>
                          <a:schemeClr val="bg1"/>
                        </a:solidFill>
                      </a:endParaRPr>
                    </a:p>
                  </a:txBody>
                  <a:tcPr/>
                </a:tc>
                <a:tc>
                  <a:txBody>
                    <a:bodyPr/>
                    <a:lstStyle/>
                    <a:p>
                      <a:pPr algn="ctr"/>
                      <a:r>
                        <a:rPr lang="en-US" sz="1400" dirty="0" smtClean="0">
                          <a:solidFill>
                            <a:schemeClr val="bg1"/>
                          </a:solidFill>
                        </a:rPr>
                        <a:t>2.8</a:t>
                      </a:r>
                      <a:endParaRPr lang="en-US" sz="1400" dirty="0">
                        <a:solidFill>
                          <a:schemeClr val="bg1"/>
                        </a:solidFill>
                      </a:endParaRPr>
                    </a:p>
                  </a:txBody>
                  <a:tcPr/>
                </a:tc>
              </a:tr>
              <a:tr h="373380">
                <a:tc>
                  <a:txBody>
                    <a:bodyPr/>
                    <a:lstStyle/>
                    <a:p>
                      <a:pPr algn="ctr"/>
                      <a:r>
                        <a:rPr lang="en-US" sz="1400" b="1" dirty="0" smtClean="0">
                          <a:solidFill>
                            <a:schemeClr val="bg1"/>
                          </a:solidFill>
                        </a:rPr>
                        <a:t>ANY OTHER</a:t>
                      </a:r>
                      <a:endParaRPr lang="en-US" sz="1400" b="1" dirty="0">
                        <a:solidFill>
                          <a:schemeClr val="bg1"/>
                        </a:solidFill>
                      </a:endParaRPr>
                    </a:p>
                  </a:txBody>
                  <a:tcPr/>
                </a:tc>
                <a:tc>
                  <a:txBody>
                    <a:bodyPr/>
                    <a:lstStyle/>
                    <a:p>
                      <a:pPr algn="ctr"/>
                      <a:r>
                        <a:rPr lang="en-US" sz="1400" dirty="0" smtClean="0">
                          <a:solidFill>
                            <a:schemeClr val="bg1"/>
                          </a:solidFill>
                        </a:rPr>
                        <a:t>18.4</a:t>
                      </a:r>
                      <a:endParaRPr lang="en-US" sz="1400" dirty="0">
                        <a:solidFill>
                          <a:schemeClr val="bg1"/>
                        </a:solidFill>
                      </a:endParaRPr>
                    </a:p>
                  </a:txBody>
                  <a:tcPr/>
                </a:tc>
                <a:tc>
                  <a:txBody>
                    <a:bodyPr/>
                    <a:lstStyle/>
                    <a:p>
                      <a:pPr algn="ctr"/>
                      <a:r>
                        <a:rPr lang="en-US" sz="1400" dirty="0" smtClean="0">
                          <a:solidFill>
                            <a:schemeClr val="bg1"/>
                          </a:solidFill>
                        </a:rPr>
                        <a:t>22.9</a:t>
                      </a:r>
                      <a:endParaRPr lang="en-US" sz="1400" dirty="0">
                        <a:solidFill>
                          <a:schemeClr val="bg1"/>
                        </a:solidFill>
                      </a:endParaRPr>
                    </a:p>
                  </a:txBody>
                  <a:tcPr/>
                </a:tc>
                <a:tc>
                  <a:txBody>
                    <a:bodyPr/>
                    <a:lstStyle/>
                    <a:p>
                      <a:pPr algn="ctr"/>
                      <a:r>
                        <a:rPr lang="en-US" sz="1400" dirty="0" smtClean="0">
                          <a:solidFill>
                            <a:schemeClr val="bg1"/>
                          </a:solidFill>
                        </a:rPr>
                        <a:t>16.5</a:t>
                      </a:r>
                      <a:endParaRPr lang="en-US" sz="1400" dirty="0">
                        <a:solidFill>
                          <a:schemeClr val="bg1"/>
                        </a:solidFill>
                      </a:endParaRPr>
                    </a:p>
                  </a:txBody>
                  <a:tcPr/>
                </a:tc>
                <a:tc>
                  <a:txBody>
                    <a:bodyPr/>
                    <a:lstStyle/>
                    <a:p>
                      <a:pPr algn="ctr"/>
                      <a:r>
                        <a:rPr lang="en-US" sz="1400" dirty="0" smtClean="0">
                          <a:solidFill>
                            <a:schemeClr val="bg1"/>
                          </a:solidFill>
                        </a:rPr>
                        <a:t>17.4</a:t>
                      </a:r>
                      <a:endParaRPr lang="en-US" sz="1400" dirty="0">
                        <a:solidFill>
                          <a:schemeClr val="bg1"/>
                        </a:solidFill>
                      </a:endParaRPr>
                    </a:p>
                  </a:txBody>
                  <a:tcPr/>
                </a:tc>
              </a:tr>
              <a:tr h="373380">
                <a:tc>
                  <a:txBody>
                    <a:bodyPr/>
                    <a:lstStyle/>
                    <a:p>
                      <a:pPr algn="ctr"/>
                      <a:r>
                        <a:rPr lang="en-US" sz="1400" b="1" dirty="0" smtClean="0">
                          <a:solidFill>
                            <a:schemeClr val="bg1"/>
                          </a:solidFill>
                        </a:rPr>
                        <a:t>MULTIPLE DISABILITY</a:t>
                      </a:r>
                      <a:endParaRPr lang="en-US" sz="1400" b="1" dirty="0">
                        <a:solidFill>
                          <a:schemeClr val="bg1"/>
                        </a:solidFill>
                      </a:endParaRPr>
                    </a:p>
                  </a:txBody>
                  <a:tcPr/>
                </a:tc>
                <a:tc>
                  <a:txBody>
                    <a:bodyPr/>
                    <a:lstStyle/>
                    <a:p>
                      <a:pPr algn="ctr"/>
                      <a:r>
                        <a:rPr lang="en-US" sz="1400" dirty="0" smtClean="0">
                          <a:solidFill>
                            <a:schemeClr val="bg1"/>
                          </a:solidFill>
                        </a:rPr>
                        <a:t>7.9</a:t>
                      </a:r>
                      <a:endParaRPr lang="en-US" sz="1400" dirty="0">
                        <a:solidFill>
                          <a:schemeClr val="bg1"/>
                        </a:solidFill>
                      </a:endParaRPr>
                    </a:p>
                  </a:txBody>
                  <a:tcPr/>
                </a:tc>
                <a:tc>
                  <a:txBody>
                    <a:bodyPr/>
                    <a:lstStyle/>
                    <a:p>
                      <a:pPr algn="ctr"/>
                      <a:r>
                        <a:rPr lang="en-US" sz="1400" dirty="0" smtClean="0">
                          <a:solidFill>
                            <a:schemeClr val="bg1"/>
                          </a:solidFill>
                        </a:rPr>
                        <a:t>7.3</a:t>
                      </a:r>
                      <a:endParaRPr lang="en-US" sz="1400" dirty="0">
                        <a:solidFill>
                          <a:schemeClr val="bg1"/>
                        </a:solidFill>
                      </a:endParaRPr>
                    </a:p>
                  </a:txBody>
                  <a:tcPr/>
                </a:tc>
                <a:tc>
                  <a:txBody>
                    <a:bodyPr/>
                    <a:lstStyle/>
                    <a:p>
                      <a:pPr algn="ctr"/>
                      <a:r>
                        <a:rPr lang="en-US" sz="1400" dirty="0" smtClean="0">
                          <a:solidFill>
                            <a:schemeClr val="bg1"/>
                          </a:solidFill>
                        </a:rPr>
                        <a:t>8.9</a:t>
                      </a:r>
                      <a:endParaRPr lang="en-US" sz="1400" dirty="0">
                        <a:solidFill>
                          <a:schemeClr val="bg1"/>
                        </a:solidFill>
                      </a:endParaRPr>
                    </a:p>
                  </a:txBody>
                  <a:tcPr/>
                </a:tc>
                <a:tc>
                  <a:txBody>
                    <a:bodyPr/>
                    <a:lstStyle/>
                    <a:p>
                      <a:pPr algn="ctr"/>
                      <a:r>
                        <a:rPr lang="en-US" sz="1400" dirty="0" smtClean="0">
                          <a:solidFill>
                            <a:schemeClr val="bg1"/>
                          </a:solidFill>
                        </a:rPr>
                        <a:t>7.9</a:t>
                      </a:r>
                      <a:endParaRPr lang="en-US" sz="1400" dirty="0">
                        <a:solidFill>
                          <a:schemeClr val="bg1"/>
                        </a:solidFill>
                      </a:endParaRPr>
                    </a:p>
                  </a:txBody>
                  <a:tcPr/>
                </a:tc>
              </a:tr>
            </a:tbl>
          </a:graphicData>
        </a:graphic>
      </p:graphicFrame>
      <p:graphicFrame>
        <p:nvGraphicFramePr>
          <p:cNvPr id="7" name="Table 6"/>
          <p:cNvGraphicFramePr>
            <a:graphicFrameLocks noGrp="1"/>
          </p:cNvGraphicFramePr>
          <p:nvPr/>
        </p:nvGraphicFramePr>
        <p:xfrm>
          <a:off x="228600" y="1828800"/>
          <a:ext cx="5638800" cy="767219"/>
        </p:xfrm>
        <a:graphic>
          <a:graphicData uri="http://schemas.openxmlformats.org/drawingml/2006/table">
            <a:tbl>
              <a:tblPr firstRow="1" bandRow="1">
                <a:tableStyleId>{5C22544A-7EE6-4342-B048-85BDC9FD1C3A}</a:tableStyleId>
              </a:tblPr>
              <a:tblGrid>
                <a:gridCol w="5638800"/>
              </a:tblGrid>
              <a:tr h="767219">
                <a:tc>
                  <a:txBody>
                    <a:bodyPr/>
                    <a:lstStyle/>
                    <a:p>
                      <a:pPr algn="ctr"/>
                      <a:r>
                        <a:rPr lang="en-US" dirty="0" smtClean="0">
                          <a:solidFill>
                            <a:schemeClr val="bg1"/>
                          </a:solidFill>
                        </a:rPr>
                        <a:t>Percentage share of disabled</a:t>
                      </a:r>
                      <a:r>
                        <a:rPr lang="en-US" baseline="0" dirty="0" smtClean="0">
                          <a:solidFill>
                            <a:schemeClr val="bg1"/>
                          </a:solidFill>
                        </a:rPr>
                        <a:t> population by type of disability among social groups India : 2011</a:t>
                      </a:r>
                      <a:endParaRPr lang="en-US" dirty="0">
                        <a:solidFill>
                          <a:schemeClr val="bg1"/>
                        </a:solidFill>
                      </a:endParaRPr>
                    </a:p>
                  </a:txBody>
                  <a:tcPr/>
                </a:tc>
              </a:tr>
            </a:tbl>
          </a:graphicData>
        </a:graphic>
      </p:graphicFrame>
      <p:sp>
        <p:nvSpPr>
          <p:cNvPr id="10" name="Content Placeholder 2"/>
          <p:cNvSpPr txBox="1">
            <a:spLocks/>
          </p:cNvSpPr>
          <p:nvPr/>
        </p:nvSpPr>
        <p:spPr>
          <a:xfrm>
            <a:off x="6096000" y="1828800"/>
            <a:ext cx="2743200" cy="4449763"/>
          </a:xfrm>
          <a:prstGeom prst="rect">
            <a:avLst/>
          </a:prstGeom>
          <a:ln/>
        </p:spPr>
        <p:style>
          <a:lnRef idx="1">
            <a:schemeClr val="dk1"/>
          </a:lnRef>
          <a:fillRef idx="3">
            <a:schemeClr val="dk1"/>
          </a:fillRef>
          <a:effectRef idx="2">
            <a:schemeClr val="dk1"/>
          </a:effectRef>
          <a:fontRef idx="minor">
            <a:schemeClr val="lt1"/>
          </a:fontRef>
        </p:style>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Char char="§"/>
              <a:tabLst/>
              <a:defRPr/>
            </a:pPr>
            <a:endParaRPr kumimoji="0" lang="en-US" b="0" i="0" u="none" strike="noStrike" kern="1200" cap="none" spc="0" normalizeH="0" baseline="0" noProof="0" dirty="0" smtClean="0">
              <a:ln>
                <a:noFill/>
              </a:ln>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Char char="§"/>
              <a:tabLst/>
              <a:defRPr/>
            </a:pPr>
            <a:r>
              <a:rPr kumimoji="0" lang="en-US" b="0" i="0" u="none" strike="noStrike" kern="1200" cap="none" spc="0" normalizeH="0" baseline="0" noProof="0" dirty="0" smtClean="0">
                <a:ln>
                  <a:noFill/>
                </a:ln>
                <a:effectLst/>
                <a:uLnTx/>
                <a:uFillTx/>
                <a:latin typeface="+mn-lt"/>
                <a:ea typeface="+mn-ea"/>
                <a:cs typeface="+mn-cs"/>
              </a:rPr>
              <a:t>Disability in seeing, hearing and movement and multiple disability is more among STs than of SCs and other</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en-US" b="0" i="0" u="none" strike="noStrike" kern="1200" cap="none" spc="0" normalizeH="0" baseline="0" noProof="0" dirty="0" smtClean="0">
              <a:ln>
                <a:noFill/>
              </a:ln>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Char char="§"/>
              <a:tabLst/>
              <a:defRPr/>
            </a:pPr>
            <a:r>
              <a:rPr kumimoji="0" lang="en-US" b="0" i="0" u="none" strike="noStrike" kern="1200" cap="none" spc="0" normalizeH="0" baseline="0" noProof="0" dirty="0" smtClean="0">
                <a:ln>
                  <a:noFill/>
                </a:ln>
                <a:effectLst/>
                <a:uLnTx/>
                <a:uFillTx/>
                <a:latin typeface="+mn-lt"/>
                <a:ea typeface="+mn-ea"/>
                <a:cs typeface="+mn-cs"/>
              </a:rPr>
              <a:t>Disability in speech and mental retardation is more among others than that of SCs and STs</a:t>
            </a:r>
            <a:endParaRPr kumimoji="0" lang="en-US" b="0" i="0" u="none" strike="noStrike" kern="1200" cap="none" spc="0" normalizeH="0" baseline="0" noProof="0" dirty="0">
              <a:ln>
                <a:noFill/>
              </a:ln>
              <a:effectLst/>
              <a:uLnTx/>
              <a:uFillTx/>
              <a:latin typeface="+mn-lt"/>
              <a:ea typeface="+mn-ea"/>
              <a:cs typeface="+mn-cs"/>
            </a:endParaRPr>
          </a:p>
        </p:txBody>
      </p:sp>
    </p:spTree>
  </p:cSld>
  <p:clrMapOvr>
    <a:masterClrMapping/>
  </p:clrMapOvr>
  <p:transition spd="med">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239000" cy="869950"/>
          </a:xfrm>
        </p:spPr>
        <p:style>
          <a:lnRef idx="1">
            <a:schemeClr val="dk1"/>
          </a:lnRef>
          <a:fillRef idx="2">
            <a:schemeClr val="dk1"/>
          </a:fillRef>
          <a:effectRef idx="1">
            <a:schemeClr val="dk1"/>
          </a:effectRef>
          <a:fontRef idx="minor">
            <a:schemeClr val="dk1"/>
          </a:fontRef>
        </p:style>
        <p:txBody>
          <a:bodyPr>
            <a:normAutofit fontScale="90000"/>
          </a:bodyPr>
          <a:lstStyle/>
          <a:p>
            <a:pPr algn="ctr"/>
            <a:r>
              <a:rPr lang="en-US" sz="2000" b="1" dirty="0" smtClean="0">
                <a:solidFill>
                  <a:schemeClr val="bg1"/>
                </a:solidFill>
              </a:rPr>
              <a:t/>
            </a:r>
            <a:br>
              <a:rPr lang="en-US" sz="2000" b="1" dirty="0" smtClean="0">
                <a:solidFill>
                  <a:schemeClr val="bg1"/>
                </a:solidFill>
              </a:rPr>
            </a:br>
            <a:r>
              <a:rPr lang="en-US" sz="2000" b="1" dirty="0" smtClean="0">
                <a:solidFill>
                  <a:schemeClr val="bg1"/>
                </a:solidFill>
              </a:rPr>
              <a:t>Percentage Share of Disables Population by Type and Social Group  India : 2011</a:t>
            </a:r>
            <a:endParaRPr lang="en-US" sz="2000" b="1" dirty="0">
              <a:solidFill>
                <a:schemeClr val="bg1"/>
              </a:solidFill>
            </a:endParaRPr>
          </a:p>
        </p:txBody>
      </p:sp>
      <p:sp>
        <p:nvSpPr>
          <p:cNvPr id="10" name="Text Placeholder 9"/>
          <p:cNvSpPr>
            <a:spLocks noGrp="1"/>
          </p:cNvSpPr>
          <p:nvPr>
            <p:ph type="body" idx="1"/>
          </p:nvPr>
        </p:nvSpPr>
        <p:spPr>
          <a:xfrm>
            <a:off x="457200" y="5867400"/>
            <a:ext cx="8153400" cy="838200"/>
          </a:xfrm>
          <a:ln/>
        </p:spPr>
        <p:style>
          <a:lnRef idx="1">
            <a:schemeClr val="dk1"/>
          </a:lnRef>
          <a:fillRef idx="3">
            <a:schemeClr val="dk1"/>
          </a:fillRef>
          <a:effectRef idx="2">
            <a:schemeClr val="dk1"/>
          </a:effectRef>
          <a:fontRef idx="minor">
            <a:schemeClr val="lt1"/>
          </a:fontRef>
        </p:style>
        <p:txBody>
          <a:bodyPr>
            <a:normAutofit/>
          </a:bodyPr>
          <a:lstStyle/>
          <a:p>
            <a:pPr>
              <a:buFont typeface="Wingdings" pitchFamily="2" charset="2"/>
              <a:buChar char="§"/>
            </a:pPr>
            <a:endParaRPr lang="en-US" sz="1200" dirty="0" smtClean="0">
              <a:solidFill>
                <a:schemeClr val="tx1"/>
              </a:solidFill>
            </a:endParaRPr>
          </a:p>
          <a:p>
            <a:pPr>
              <a:buFont typeface="Wingdings" pitchFamily="2" charset="2"/>
              <a:buChar char="§"/>
            </a:pPr>
            <a:r>
              <a:rPr lang="en-US" sz="1200" dirty="0" smtClean="0">
                <a:solidFill>
                  <a:schemeClr val="tx1"/>
                </a:solidFill>
              </a:rPr>
              <a:t>disability in seeing, movement and multiple disability is more among STs than that of SCs and other</a:t>
            </a:r>
          </a:p>
          <a:p>
            <a:pPr>
              <a:buFont typeface="Wingdings" pitchFamily="2" charset="2"/>
              <a:buChar char="§"/>
            </a:pPr>
            <a:r>
              <a:rPr lang="en-US" sz="1200" dirty="0" smtClean="0">
                <a:solidFill>
                  <a:schemeClr val="tx1"/>
                </a:solidFill>
              </a:rPr>
              <a:t> disability in speech and mental retardation is more among others than that of SCs and STs</a:t>
            </a:r>
            <a:endParaRPr lang="en-US" sz="1200" dirty="0">
              <a:solidFill>
                <a:schemeClr val="tx1"/>
              </a:solidFill>
            </a:endParaRPr>
          </a:p>
        </p:txBody>
      </p:sp>
      <p:graphicFrame>
        <p:nvGraphicFramePr>
          <p:cNvPr id="17" name="Content Placeholder 16"/>
          <p:cNvGraphicFramePr>
            <a:graphicFrameLocks noGrp="1"/>
          </p:cNvGraphicFramePr>
          <p:nvPr>
            <p:ph sz="quarter" idx="2"/>
          </p:nvPr>
        </p:nvGraphicFramePr>
        <p:xfrm>
          <a:off x="457200" y="1524000"/>
          <a:ext cx="3124200" cy="25907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ontent Placeholder 17"/>
          <p:cNvGraphicFramePr>
            <a:graphicFrameLocks noGrp="1"/>
          </p:cNvGraphicFramePr>
          <p:nvPr>
            <p:ph sz="quarter" idx="4"/>
          </p:nvPr>
        </p:nvGraphicFramePr>
        <p:xfrm>
          <a:off x="5867400" y="1447800"/>
          <a:ext cx="3048000" cy="25146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vcare  logo.jpg"/>
          <p:cNvPicPr>
            <a:picLocks noChangeAspect="1"/>
          </p:cNvPicPr>
          <p:nvPr/>
        </p:nvPicPr>
        <p:blipFill>
          <a:blip r:embed="rId4">
            <a:lum bright="-10000" contrast="10000"/>
          </a:blip>
          <a:srcRect/>
          <a:stretch>
            <a:fillRect/>
          </a:stretch>
        </p:blipFill>
        <p:spPr>
          <a:xfrm>
            <a:off x="8001000" y="228600"/>
            <a:ext cx="904956" cy="914400"/>
          </a:xfrm>
          <a:prstGeom prst="rect">
            <a:avLst/>
          </a:prstGeom>
          <a:ln>
            <a:solidFill>
              <a:schemeClr val="bg1"/>
            </a:solidFill>
          </a:ln>
          <a:scene3d>
            <a:camera prst="obliqueTopRight"/>
            <a:lightRig rig="threePt" dir="t"/>
          </a:scene3d>
        </p:spPr>
        <p:style>
          <a:lnRef idx="1">
            <a:schemeClr val="dk1"/>
          </a:lnRef>
          <a:fillRef idx="2">
            <a:schemeClr val="dk1"/>
          </a:fillRef>
          <a:effectRef idx="1">
            <a:schemeClr val="dk1"/>
          </a:effectRef>
          <a:fontRef idx="minor">
            <a:schemeClr val="dk1"/>
          </a:fontRef>
        </p:style>
      </p:pic>
      <p:graphicFrame>
        <p:nvGraphicFramePr>
          <p:cNvPr id="19" name="Content Placeholder 6"/>
          <p:cNvGraphicFramePr>
            <a:graphicFrameLocks/>
          </p:cNvGraphicFramePr>
          <p:nvPr/>
        </p:nvGraphicFramePr>
        <p:xfrm>
          <a:off x="3124200" y="3276600"/>
          <a:ext cx="3505200" cy="28194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med">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162800" cy="641350"/>
          </a:xfrm>
        </p:spPr>
        <p:style>
          <a:lnRef idx="1">
            <a:schemeClr val="dk1"/>
          </a:lnRef>
          <a:fillRef idx="2">
            <a:schemeClr val="dk1"/>
          </a:fillRef>
          <a:effectRef idx="1">
            <a:schemeClr val="dk1"/>
          </a:effectRef>
          <a:fontRef idx="minor">
            <a:schemeClr val="dk1"/>
          </a:fontRef>
        </p:style>
        <p:txBody>
          <a:bodyPr>
            <a:normAutofit/>
          </a:bodyPr>
          <a:lstStyle/>
          <a:p>
            <a:pPr algn="ctr"/>
            <a:r>
              <a:rPr lang="en-US" sz="1800" b="1" dirty="0" smtClean="0">
                <a:solidFill>
                  <a:schemeClr val="bg1"/>
                </a:solidFill>
              </a:rPr>
              <a:t>Disabled Population by age and Sex India : 2011</a:t>
            </a:r>
            <a:endParaRPr lang="en-US" sz="1800" b="1" dirty="0">
              <a:solidFill>
                <a:schemeClr val="bg1"/>
              </a:solidFill>
            </a:endParaRPr>
          </a:p>
        </p:txBody>
      </p:sp>
      <p:graphicFrame>
        <p:nvGraphicFramePr>
          <p:cNvPr id="14" name="Content Placeholder 13"/>
          <p:cNvGraphicFramePr>
            <a:graphicFrameLocks noGrp="1"/>
          </p:cNvGraphicFramePr>
          <p:nvPr>
            <p:ph sz="quarter" idx="2"/>
          </p:nvPr>
        </p:nvGraphicFramePr>
        <p:xfrm>
          <a:off x="533400" y="1143000"/>
          <a:ext cx="4040188" cy="542290"/>
        </p:xfrm>
        <a:graphic>
          <a:graphicData uri="http://schemas.openxmlformats.org/drawingml/2006/table">
            <a:tbl>
              <a:tblPr firstRow="1" bandRow="1">
                <a:tableStyleId>{5C22544A-7EE6-4342-B048-85BDC9FD1C3A}</a:tableStyleId>
              </a:tblPr>
              <a:tblGrid>
                <a:gridCol w="4040188"/>
              </a:tblGrid>
              <a:tr h="542290">
                <a:tc>
                  <a:txBody>
                    <a:bodyPr/>
                    <a:lstStyle/>
                    <a:p>
                      <a:pPr algn="ctr"/>
                      <a:r>
                        <a:rPr lang="en-US" sz="1200" dirty="0" smtClean="0">
                          <a:solidFill>
                            <a:schemeClr val="bg1"/>
                          </a:solidFill>
                        </a:rPr>
                        <a:t>Proportion of disabled</a:t>
                      </a:r>
                      <a:r>
                        <a:rPr lang="en-US" sz="1200" baseline="0" dirty="0" smtClean="0">
                          <a:solidFill>
                            <a:schemeClr val="bg1"/>
                          </a:solidFill>
                        </a:rPr>
                        <a:t> population in the respective age groups India: 2011</a:t>
                      </a:r>
                      <a:endParaRPr lang="en-US" sz="1200" dirty="0">
                        <a:solidFill>
                          <a:schemeClr val="bg1"/>
                        </a:solidFill>
                      </a:endParaRPr>
                    </a:p>
                  </a:txBody>
                  <a:tcPr/>
                </a:tc>
              </a:tr>
            </a:tbl>
          </a:graphicData>
        </a:graphic>
      </p:graphicFrame>
      <p:pic>
        <p:nvPicPr>
          <p:cNvPr id="2050" name="Picture 2" descr="C:\Users\V-CARE\Desktop\india-population-age.png"/>
          <p:cNvPicPr>
            <a:picLocks noGrp="1" noChangeAspect="1" noChangeArrowheads="1"/>
          </p:cNvPicPr>
          <p:nvPr>
            <p:ph sz="quarter" idx="4"/>
          </p:nvPr>
        </p:nvPicPr>
        <p:blipFill>
          <a:blip r:embed="rId2"/>
          <a:srcRect/>
          <a:stretch>
            <a:fillRect/>
          </a:stretch>
        </p:blipFill>
        <p:spPr bwMode="auto">
          <a:xfrm>
            <a:off x="4876800" y="1752600"/>
            <a:ext cx="3736975" cy="4572000"/>
          </a:xfrm>
          <a:prstGeom prst="rect">
            <a:avLst/>
          </a:prstGeom>
          <a:noFill/>
          <a:ln>
            <a:solidFill>
              <a:schemeClr val="bg1"/>
            </a:solidFill>
          </a:ln>
        </p:spPr>
      </p:pic>
      <p:graphicFrame>
        <p:nvGraphicFramePr>
          <p:cNvPr id="15" name="Table 14"/>
          <p:cNvGraphicFramePr>
            <a:graphicFrameLocks noGrp="1"/>
          </p:cNvGraphicFramePr>
          <p:nvPr/>
        </p:nvGraphicFramePr>
        <p:xfrm>
          <a:off x="533400" y="1676400"/>
          <a:ext cx="4038600" cy="4949190"/>
        </p:xfrm>
        <a:graphic>
          <a:graphicData uri="http://schemas.openxmlformats.org/drawingml/2006/table">
            <a:tbl>
              <a:tblPr firstRow="1" bandRow="1">
                <a:tableStyleId>{5C22544A-7EE6-4342-B048-85BDC9FD1C3A}</a:tableStyleId>
              </a:tblPr>
              <a:tblGrid>
                <a:gridCol w="1009650"/>
                <a:gridCol w="1009650"/>
                <a:gridCol w="1009650"/>
                <a:gridCol w="1009650"/>
              </a:tblGrid>
              <a:tr h="304800">
                <a:tc>
                  <a:txBody>
                    <a:bodyPr/>
                    <a:lstStyle/>
                    <a:p>
                      <a:pPr algn="ctr"/>
                      <a:r>
                        <a:rPr lang="en-US" sz="1200" dirty="0" smtClean="0">
                          <a:solidFill>
                            <a:schemeClr val="bg1"/>
                          </a:solidFill>
                        </a:rPr>
                        <a:t>Age group</a:t>
                      </a:r>
                      <a:endParaRPr lang="en-US" sz="1200" dirty="0">
                        <a:solidFill>
                          <a:schemeClr val="bg1"/>
                        </a:solidFill>
                      </a:endParaRPr>
                    </a:p>
                  </a:txBody>
                  <a:tcPr/>
                </a:tc>
                <a:tc>
                  <a:txBody>
                    <a:bodyPr/>
                    <a:lstStyle/>
                    <a:p>
                      <a:pPr algn="ctr"/>
                      <a:r>
                        <a:rPr lang="en-US" sz="1200" dirty="0" smtClean="0">
                          <a:solidFill>
                            <a:schemeClr val="bg1"/>
                          </a:solidFill>
                        </a:rPr>
                        <a:t>Persons</a:t>
                      </a:r>
                      <a:endParaRPr lang="en-US" sz="1200" dirty="0">
                        <a:solidFill>
                          <a:schemeClr val="bg1"/>
                        </a:solidFill>
                      </a:endParaRPr>
                    </a:p>
                  </a:txBody>
                  <a:tcPr/>
                </a:tc>
                <a:tc>
                  <a:txBody>
                    <a:bodyPr/>
                    <a:lstStyle/>
                    <a:p>
                      <a:pPr algn="ctr"/>
                      <a:r>
                        <a:rPr lang="en-US" sz="1200" dirty="0" smtClean="0">
                          <a:solidFill>
                            <a:schemeClr val="bg1"/>
                          </a:solidFill>
                        </a:rPr>
                        <a:t>Males</a:t>
                      </a:r>
                      <a:endParaRPr lang="en-US" sz="1200" dirty="0">
                        <a:solidFill>
                          <a:schemeClr val="bg1"/>
                        </a:solidFill>
                      </a:endParaRPr>
                    </a:p>
                  </a:txBody>
                  <a:tcPr/>
                </a:tc>
                <a:tc>
                  <a:txBody>
                    <a:bodyPr/>
                    <a:lstStyle/>
                    <a:p>
                      <a:pPr algn="ctr"/>
                      <a:r>
                        <a:rPr lang="en-US" sz="1200" dirty="0" smtClean="0">
                          <a:solidFill>
                            <a:schemeClr val="bg1"/>
                          </a:solidFill>
                        </a:rPr>
                        <a:t>Females</a:t>
                      </a:r>
                      <a:endParaRPr lang="en-US" sz="1200" dirty="0">
                        <a:solidFill>
                          <a:schemeClr val="bg1"/>
                        </a:solidFill>
                      </a:endParaRPr>
                    </a:p>
                  </a:txBody>
                  <a:tcPr/>
                </a:tc>
              </a:tr>
              <a:tr h="356235">
                <a:tc>
                  <a:txBody>
                    <a:bodyPr/>
                    <a:lstStyle/>
                    <a:p>
                      <a:pPr algn="ctr"/>
                      <a:r>
                        <a:rPr lang="en-US" sz="1200" b="1" dirty="0" smtClean="0">
                          <a:solidFill>
                            <a:schemeClr val="bg1"/>
                          </a:solidFill>
                        </a:rPr>
                        <a:t>All ages</a:t>
                      </a:r>
                      <a:endParaRPr lang="en-US" sz="1200" b="1" dirty="0">
                        <a:solidFill>
                          <a:schemeClr val="bg1"/>
                        </a:solidFill>
                      </a:endParaRPr>
                    </a:p>
                  </a:txBody>
                  <a:tcPr/>
                </a:tc>
                <a:tc>
                  <a:txBody>
                    <a:bodyPr/>
                    <a:lstStyle/>
                    <a:p>
                      <a:pPr algn="ctr"/>
                      <a:r>
                        <a:rPr lang="en-US" sz="1200" dirty="0" smtClean="0">
                          <a:solidFill>
                            <a:schemeClr val="bg1"/>
                          </a:solidFill>
                        </a:rPr>
                        <a:t>2.21</a:t>
                      </a:r>
                      <a:endParaRPr lang="en-US" sz="1200" dirty="0">
                        <a:solidFill>
                          <a:schemeClr val="bg1"/>
                        </a:solidFill>
                      </a:endParaRPr>
                    </a:p>
                  </a:txBody>
                  <a:tcPr/>
                </a:tc>
                <a:tc>
                  <a:txBody>
                    <a:bodyPr/>
                    <a:lstStyle/>
                    <a:p>
                      <a:pPr algn="ctr"/>
                      <a:r>
                        <a:rPr lang="en-US" sz="1200" dirty="0" smtClean="0">
                          <a:solidFill>
                            <a:schemeClr val="bg1"/>
                          </a:solidFill>
                        </a:rPr>
                        <a:t>2.41</a:t>
                      </a:r>
                      <a:endParaRPr lang="en-US" sz="1200" dirty="0">
                        <a:solidFill>
                          <a:schemeClr val="bg1"/>
                        </a:solidFill>
                      </a:endParaRPr>
                    </a:p>
                  </a:txBody>
                  <a:tcPr/>
                </a:tc>
                <a:tc>
                  <a:txBody>
                    <a:bodyPr/>
                    <a:lstStyle/>
                    <a:p>
                      <a:pPr algn="ctr"/>
                      <a:r>
                        <a:rPr lang="en-US" sz="1200" dirty="0" smtClean="0">
                          <a:solidFill>
                            <a:schemeClr val="bg1"/>
                          </a:solidFill>
                        </a:rPr>
                        <a:t>2.01</a:t>
                      </a:r>
                      <a:endParaRPr lang="en-US" sz="1200" dirty="0">
                        <a:solidFill>
                          <a:schemeClr val="bg1"/>
                        </a:solidFill>
                      </a:endParaRPr>
                    </a:p>
                  </a:txBody>
                  <a:tcPr/>
                </a:tc>
              </a:tr>
              <a:tr h="356235">
                <a:tc>
                  <a:txBody>
                    <a:bodyPr/>
                    <a:lstStyle/>
                    <a:p>
                      <a:pPr algn="ctr"/>
                      <a:r>
                        <a:rPr lang="en-US" sz="1200" b="1" dirty="0" smtClean="0">
                          <a:solidFill>
                            <a:schemeClr val="bg1"/>
                          </a:solidFill>
                        </a:rPr>
                        <a:t>0-4</a:t>
                      </a:r>
                      <a:endParaRPr lang="en-US" sz="1200" b="1" dirty="0">
                        <a:solidFill>
                          <a:schemeClr val="bg1"/>
                        </a:solidFill>
                      </a:endParaRPr>
                    </a:p>
                  </a:txBody>
                  <a:tcPr/>
                </a:tc>
                <a:tc>
                  <a:txBody>
                    <a:bodyPr/>
                    <a:lstStyle/>
                    <a:p>
                      <a:pPr algn="ctr"/>
                      <a:r>
                        <a:rPr lang="en-US" sz="1200" dirty="0" smtClean="0">
                          <a:solidFill>
                            <a:schemeClr val="bg1"/>
                          </a:solidFill>
                        </a:rPr>
                        <a:t>1.14</a:t>
                      </a:r>
                      <a:endParaRPr lang="en-US" sz="1200" dirty="0">
                        <a:solidFill>
                          <a:schemeClr val="bg1"/>
                        </a:solidFill>
                      </a:endParaRPr>
                    </a:p>
                  </a:txBody>
                  <a:tcPr/>
                </a:tc>
                <a:tc>
                  <a:txBody>
                    <a:bodyPr/>
                    <a:lstStyle/>
                    <a:p>
                      <a:pPr algn="ctr"/>
                      <a:r>
                        <a:rPr lang="en-US" sz="1200" dirty="0" smtClean="0">
                          <a:solidFill>
                            <a:schemeClr val="bg1"/>
                          </a:solidFill>
                        </a:rPr>
                        <a:t>1.18</a:t>
                      </a:r>
                      <a:endParaRPr lang="en-US" sz="1200" dirty="0">
                        <a:solidFill>
                          <a:schemeClr val="bg1"/>
                        </a:solidFill>
                      </a:endParaRPr>
                    </a:p>
                  </a:txBody>
                  <a:tcPr/>
                </a:tc>
                <a:tc>
                  <a:txBody>
                    <a:bodyPr/>
                    <a:lstStyle/>
                    <a:p>
                      <a:pPr algn="ctr"/>
                      <a:r>
                        <a:rPr lang="en-US" sz="1200" dirty="0" smtClean="0">
                          <a:solidFill>
                            <a:schemeClr val="bg1"/>
                          </a:solidFill>
                        </a:rPr>
                        <a:t>1.11</a:t>
                      </a:r>
                      <a:endParaRPr lang="en-US" sz="1200" dirty="0">
                        <a:solidFill>
                          <a:schemeClr val="bg1"/>
                        </a:solidFill>
                      </a:endParaRPr>
                    </a:p>
                  </a:txBody>
                  <a:tcPr/>
                </a:tc>
              </a:tr>
              <a:tr h="356235">
                <a:tc>
                  <a:txBody>
                    <a:bodyPr/>
                    <a:lstStyle/>
                    <a:p>
                      <a:pPr algn="ctr"/>
                      <a:r>
                        <a:rPr lang="en-US" sz="1200" b="1" dirty="0" smtClean="0">
                          <a:solidFill>
                            <a:schemeClr val="bg1"/>
                          </a:solidFill>
                        </a:rPr>
                        <a:t>5-9</a:t>
                      </a:r>
                      <a:endParaRPr lang="en-US" sz="1200" b="1" dirty="0">
                        <a:solidFill>
                          <a:schemeClr val="bg1"/>
                        </a:solidFill>
                      </a:endParaRPr>
                    </a:p>
                  </a:txBody>
                  <a:tcPr/>
                </a:tc>
                <a:tc>
                  <a:txBody>
                    <a:bodyPr/>
                    <a:lstStyle/>
                    <a:p>
                      <a:pPr algn="ctr"/>
                      <a:r>
                        <a:rPr lang="en-US" sz="1200" dirty="0" smtClean="0">
                          <a:solidFill>
                            <a:schemeClr val="bg1"/>
                          </a:solidFill>
                        </a:rPr>
                        <a:t>1.54</a:t>
                      </a:r>
                      <a:endParaRPr lang="en-US" sz="1200" dirty="0">
                        <a:solidFill>
                          <a:schemeClr val="bg1"/>
                        </a:solidFill>
                      </a:endParaRPr>
                    </a:p>
                  </a:txBody>
                  <a:tcPr/>
                </a:tc>
                <a:tc>
                  <a:txBody>
                    <a:bodyPr/>
                    <a:lstStyle/>
                    <a:p>
                      <a:pPr algn="ctr"/>
                      <a:r>
                        <a:rPr lang="en-US" sz="1200" dirty="0" smtClean="0">
                          <a:solidFill>
                            <a:schemeClr val="bg1"/>
                          </a:solidFill>
                        </a:rPr>
                        <a:t>1.63</a:t>
                      </a:r>
                      <a:endParaRPr lang="en-US" sz="1200" dirty="0">
                        <a:solidFill>
                          <a:schemeClr val="bg1"/>
                        </a:solidFill>
                      </a:endParaRPr>
                    </a:p>
                  </a:txBody>
                  <a:tcPr/>
                </a:tc>
                <a:tc>
                  <a:txBody>
                    <a:bodyPr/>
                    <a:lstStyle/>
                    <a:p>
                      <a:pPr algn="ctr"/>
                      <a:r>
                        <a:rPr lang="en-US" sz="1200" dirty="0" smtClean="0">
                          <a:solidFill>
                            <a:schemeClr val="bg1"/>
                          </a:solidFill>
                        </a:rPr>
                        <a:t>1.44</a:t>
                      </a:r>
                      <a:endParaRPr lang="en-US" sz="1200" dirty="0">
                        <a:solidFill>
                          <a:schemeClr val="bg1"/>
                        </a:solidFill>
                      </a:endParaRPr>
                    </a:p>
                  </a:txBody>
                  <a:tcPr/>
                </a:tc>
              </a:tr>
              <a:tr h="356235">
                <a:tc>
                  <a:txBody>
                    <a:bodyPr/>
                    <a:lstStyle/>
                    <a:p>
                      <a:pPr algn="ctr"/>
                      <a:r>
                        <a:rPr lang="en-US" sz="1200" b="1" dirty="0" smtClean="0">
                          <a:solidFill>
                            <a:schemeClr val="bg1"/>
                          </a:solidFill>
                        </a:rPr>
                        <a:t>10-19</a:t>
                      </a:r>
                      <a:endParaRPr lang="en-US" sz="1200" b="1" dirty="0">
                        <a:solidFill>
                          <a:schemeClr val="bg1"/>
                        </a:solidFill>
                      </a:endParaRPr>
                    </a:p>
                  </a:txBody>
                  <a:tcPr/>
                </a:tc>
                <a:tc>
                  <a:txBody>
                    <a:bodyPr/>
                    <a:lstStyle/>
                    <a:p>
                      <a:pPr algn="ctr"/>
                      <a:r>
                        <a:rPr lang="en-US" sz="1200" dirty="0" smtClean="0">
                          <a:solidFill>
                            <a:schemeClr val="bg1"/>
                          </a:solidFill>
                        </a:rPr>
                        <a:t>1.82</a:t>
                      </a:r>
                      <a:endParaRPr lang="en-US" sz="1200" dirty="0">
                        <a:solidFill>
                          <a:schemeClr val="bg1"/>
                        </a:solidFill>
                      </a:endParaRPr>
                    </a:p>
                  </a:txBody>
                  <a:tcPr/>
                </a:tc>
                <a:tc>
                  <a:txBody>
                    <a:bodyPr/>
                    <a:lstStyle/>
                    <a:p>
                      <a:pPr algn="ctr"/>
                      <a:r>
                        <a:rPr lang="en-US" sz="1200" dirty="0" smtClean="0">
                          <a:solidFill>
                            <a:schemeClr val="bg1"/>
                          </a:solidFill>
                        </a:rPr>
                        <a:t>1.96</a:t>
                      </a:r>
                      <a:endParaRPr lang="en-US" sz="1200" dirty="0">
                        <a:solidFill>
                          <a:schemeClr val="bg1"/>
                        </a:solidFill>
                      </a:endParaRPr>
                    </a:p>
                  </a:txBody>
                  <a:tcPr/>
                </a:tc>
                <a:tc>
                  <a:txBody>
                    <a:bodyPr/>
                    <a:lstStyle/>
                    <a:p>
                      <a:pPr algn="ctr"/>
                      <a:r>
                        <a:rPr lang="en-US" sz="1200" dirty="0" smtClean="0">
                          <a:solidFill>
                            <a:schemeClr val="bg1"/>
                          </a:solidFill>
                        </a:rPr>
                        <a:t>1.67</a:t>
                      </a:r>
                      <a:endParaRPr lang="en-US" sz="1200" dirty="0">
                        <a:solidFill>
                          <a:schemeClr val="bg1"/>
                        </a:solidFill>
                      </a:endParaRPr>
                    </a:p>
                  </a:txBody>
                  <a:tcPr/>
                </a:tc>
              </a:tr>
              <a:tr h="304800">
                <a:tc>
                  <a:txBody>
                    <a:bodyPr/>
                    <a:lstStyle/>
                    <a:p>
                      <a:pPr algn="ctr"/>
                      <a:r>
                        <a:rPr lang="en-US" sz="1200" b="1" dirty="0" smtClean="0">
                          <a:solidFill>
                            <a:schemeClr val="bg1"/>
                          </a:solidFill>
                        </a:rPr>
                        <a:t>20-29</a:t>
                      </a:r>
                      <a:endParaRPr lang="en-US" sz="1200" b="1" dirty="0">
                        <a:solidFill>
                          <a:schemeClr val="bg1"/>
                        </a:solidFill>
                      </a:endParaRPr>
                    </a:p>
                  </a:txBody>
                  <a:tcPr/>
                </a:tc>
                <a:tc>
                  <a:txBody>
                    <a:bodyPr/>
                    <a:lstStyle/>
                    <a:p>
                      <a:pPr algn="ctr"/>
                      <a:r>
                        <a:rPr lang="en-US" sz="1200" dirty="0" smtClean="0">
                          <a:solidFill>
                            <a:schemeClr val="bg1"/>
                          </a:solidFill>
                        </a:rPr>
                        <a:t>1.97</a:t>
                      </a:r>
                      <a:endParaRPr lang="en-US" sz="1200" dirty="0">
                        <a:solidFill>
                          <a:schemeClr val="bg1"/>
                        </a:solidFill>
                      </a:endParaRPr>
                    </a:p>
                  </a:txBody>
                  <a:tcPr/>
                </a:tc>
                <a:tc>
                  <a:txBody>
                    <a:bodyPr/>
                    <a:lstStyle/>
                    <a:p>
                      <a:pPr algn="ctr"/>
                      <a:r>
                        <a:rPr lang="en-US" sz="1200" dirty="0" smtClean="0">
                          <a:solidFill>
                            <a:schemeClr val="bg1"/>
                          </a:solidFill>
                        </a:rPr>
                        <a:t>2.22</a:t>
                      </a:r>
                      <a:endParaRPr lang="en-US" sz="1200" dirty="0">
                        <a:solidFill>
                          <a:schemeClr val="bg1"/>
                        </a:solidFill>
                      </a:endParaRPr>
                    </a:p>
                  </a:txBody>
                  <a:tcPr/>
                </a:tc>
                <a:tc>
                  <a:txBody>
                    <a:bodyPr/>
                    <a:lstStyle/>
                    <a:p>
                      <a:pPr algn="ctr"/>
                      <a:r>
                        <a:rPr lang="en-US" sz="1200" dirty="0" smtClean="0">
                          <a:solidFill>
                            <a:schemeClr val="bg1"/>
                          </a:solidFill>
                        </a:rPr>
                        <a:t>1.70</a:t>
                      </a:r>
                      <a:endParaRPr lang="en-US" sz="1200" dirty="0">
                        <a:solidFill>
                          <a:schemeClr val="bg1"/>
                        </a:solidFill>
                      </a:endParaRPr>
                    </a:p>
                  </a:txBody>
                  <a:tcPr/>
                </a:tc>
              </a:tr>
              <a:tr h="320040">
                <a:tc>
                  <a:txBody>
                    <a:bodyPr/>
                    <a:lstStyle/>
                    <a:p>
                      <a:pPr algn="ctr"/>
                      <a:r>
                        <a:rPr lang="en-US" sz="1200" b="1" dirty="0" smtClean="0">
                          <a:solidFill>
                            <a:schemeClr val="bg1"/>
                          </a:solidFill>
                        </a:rPr>
                        <a:t>30-39</a:t>
                      </a:r>
                      <a:endParaRPr lang="en-US" sz="1200" b="1" dirty="0">
                        <a:solidFill>
                          <a:schemeClr val="bg1"/>
                        </a:solidFill>
                      </a:endParaRPr>
                    </a:p>
                  </a:txBody>
                  <a:tcPr/>
                </a:tc>
                <a:tc>
                  <a:txBody>
                    <a:bodyPr/>
                    <a:lstStyle/>
                    <a:p>
                      <a:pPr algn="ctr"/>
                      <a:r>
                        <a:rPr lang="en-US" sz="1200" dirty="0" smtClean="0">
                          <a:solidFill>
                            <a:schemeClr val="bg1"/>
                          </a:solidFill>
                        </a:rPr>
                        <a:t>2.09</a:t>
                      </a:r>
                      <a:endParaRPr lang="en-US" sz="1200" dirty="0">
                        <a:solidFill>
                          <a:schemeClr val="bg1"/>
                        </a:solidFill>
                      </a:endParaRPr>
                    </a:p>
                  </a:txBody>
                  <a:tcPr/>
                </a:tc>
                <a:tc>
                  <a:txBody>
                    <a:bodyPr/>
                    <a:lstStyle/>
                    <a:p>
                      <a:pPr algn="ctr"/>
                      <a:r>
                        <a:rPr lang="en-US" sz="1200" dirty="0" smtClean="0">
                          <a:solidFill>
                            <a:schemeClr val="bg1"/>
                          </a:solidFill>
                        </a:rPr>
                        <a:t>2.41</a:t>
                      </a:r>
                      <a:endParaRPr lang="en-US" sz="1200" dirty="0">
                        <a:solidFill>
                          <a:schemeClr val="bg1"/>
                        </a:solidFill>
                      </a:endParaRPr>
                    </a:p>
                  </a:txBody>
                  <a:tcPr/>
                </a:tc>
                <a:tc>
                  <a:txBody>
                    <a:bodyPr/>
                    <a:lstStyle/>
                    <a:p>
                      <a:pPr algn="ctr"/>
                      <a:r>
                        <a:rPr lang="en-US" sz="1200" dirty="0" smtClean="0">
                          <a:solidFill>
                            <a:schemeClr val="bg1"/>
                          </a:solidFill>
                        </a:rPr>
                        <a:t>1.77</a:t>
                      </a:r>
                      <a:endParaRPr lang="en-US" sz="1200" dirty="0">
                        <a:solidFill>
                          <a:schemeClr val="bg1"/>
                        </a:solidFill>
                      </a:endParaRPr>
                    </a:p>
                  </a:txBody>
                  <a:tcPr/>
                </a:tc>
              </a:tr>
              <a:tr h="356235">
                <a:tc>
                  <a:txBody>
                    <a:bodyPr/>
                    <a:lstStyle/>
                    <a:p>
                      <a:pPr algn="ctr"/>
                      <a:r>
                        <a:rPr lang="en-US" sz="1200" b="1" dirty="0" smtClean="0">
                          <a:solidFill>
                            <a:schemeClr val="bg1"/>
                          </a:solidFill>
                        </a:rPr>
                        <a:t>40-49</a:t>
                      </a:r>
                      <a:endParaRPr lang="en-US" sz="1200" b="1" dirty="0">
                        <a:solidFill>
                          <a:schemeClr val="bg1"/>
                        </a:solidFill>
                      </a:endParaRPr>
                    </a:p>
                  </a:txBody>
                  <a:tcPr/>
                </a:tc>
                <a:tc>
                  <a:txBody>
                    <a:bodyPr/>
                    <a:lstStyle/>
                    <a:p>
                      <a:pPr algn="ctr"/>
                      <a:r>
                        <a:rPr lang="en-US" sz="1200" dirty="0" smtClean="0">
                          <a:solidFill>
                            <a:schemeClr val="bg1"/>
                          </a:solidFill>
                        </a:rPr>
                        <a:t>2.31</a:t>
                      </a:r>
                      <a:endParaRPr lang="en-US" sz="1200" dirty="0">
                        <a:solidFill>
                          <a:schemeClr val="bg1"/>
                        </a:solidFill>
                      </a:endParaRPr>
                    </a:p>
                  </a:txBody>
                  <a:tcPr/>
                </a:tc>
                <a:tc>
                  <a:txBody>
                    <a:bodyPr/>
                    <a:lstStyle/>
                    <a:p>
                      <a:pPr algn="ctr"/>
                      <a:r>
                        <a:rPr lang="en-US" sz="1200" dirty="0" smtClean="0">
                          <a:solidFill>
                            <a:schemeClr val="bg1"/>
                          </a:solidFill>
                        </a:rPr>
                        <a:t>2.66</a:t>
                      </a:r>
                      <a:endParaRPr lang="en-US" sz="1200" dirty="0">
                        <a:solidFill>
                          <a:schemeClr val="bg1"/>
                        </a:solidFill>
                      </a:endParaRPr>
                    </a:p>
                  </a:txBody>
                  <a:tcPr/>
                </a:tc>
                <a:tc>
                  <a:txBody>
                    <a:bodyPr/>
                    <a:lstStyle/>
                    <a:p>
                      <a:pPr algn="ctr"/>
                      <a:r>
                        <a:rPr lang="en-US" sz="1200" dirty="0" smtClean="0">
                          <a:solidFill>
                            <a:schemeClr val="bg1"/>
                          </a:solidFill>
                        </a:rPr>
                        <a:t>1.94</a:t>
                      </a:r>
                      <a:endParaRPr lang="en-US" sz="1200" dirty="0">
                        <a:solidFill>
                          <a:schemeClr val="bg1"/>
                        </a:solidFill>
                      </a:endParaRPr>
                    </a:p>
                  </a:txBody>
                  <a:tcPr/>
                </a:tc>
              </a:tr>
              <a:tr h="356235">
                <a:tc>
                  <a:txBody>
                    <a:bodyPr/>
                    <a:lstStyle/>
                    <a:p>
                      <a:pPr algn="ctr"/>
                      <a:r>
                        <a:rPr lang="en-US" sz="1200" b="1" dirty="0" smtClean="0">
                          <a:solidFill>
                            <a:schemeClr val="bg1"/>
                          </a:solidFill>
                        </a:rPr>
                        <a:t>50-59</a:t>
                      </a:r>
                      <a:endParaRPr lang="en-US" sz="1200" b="1" dirty="0">
                        <a:solidFill>
                          <a:schemeClr val="bg1"/>
                        </a:solidFill>
                      </a:endParaRPr>
                    </a:p>
                  </a:txBody>
                  <a:tcPr/>
                </a:tc>
                <a:tc>
                  <a:txBody>
                    <a:bodyPr/>
                    <a:lstStyle/>
                    <a:p>
                      <a:pPr algn="ctr"/>
                      <a:r>
                        <a:rPr lang="en-US" sz="1200" dirty="0" smtClean="0">
                          <a:solidFill>
                            <a:schemeClr val="bg1"/>
                          </a:solidFill>
                        </a:rPr>
                        <a:t>2.83</a:t>
                      </a:r>
                      <a:endParaRPr lang="en-US" sz="1200" dirty="0">
                        <a:solidFill>
                          <a:schemeClr val="bg1"/>
                        </a:solidFill>
                      </a:endParaRPr>
                    </a:p>
                  </a:txBody>
                  <a:tcPr/>
                </a:tc>
                <a:tc>
                  <a:txBody>
                    <a:bodyPr/>
                    <a:lstStyle/>
                    <a:p>
                      <a:pPr algn="ctr"/>
                      <a:r>
                        <a:rPr lang="en-US" sz="1200" dirty="0" smtClean="0">
                          <a:solidFill>
                            <a:schemeClr val="bg1"/>
                          </a:solidFill>
                        </a:rPr>
                        <a:t>3.16</a:t>
                      </a:r>
                      <a:endParaRPr lang="en-US" sz="1200" dirty="0">
                        <a:solidFill>
                          <a:schemeClr val="bg1"/>
                        </a:solidFill>
                      </a:endParaRPr>
                    </a:p>
                  </a:txBody>
                  <a:tcPr/>
                </a:tc>
                <a:tc>
                  <a:txBody>
                    <a:bodyPr/>
                    <a:lstStyle/>
                    <a:p>
                      <a:pPr algn="ctr"/>
                      <a:r>
                        <a:rPr lang="en-US" sz="1200" dirty="0" smtClean="0">
                          <a:solidFill>
                            <a:schemeClr val="bg1"/>
                          </a:solidFill>
                        </a:rPr>
                        <a:t>2.47</a:t>
                      </a:r>
                      <a:endParaRPr lang="en-US" sz="1200" dirty="0">
                        <a:solidFill>
                          <a:schemeClr val="bg1"/>
                        </a:solidFill>
                      </a:endParaRPr>
                    </a:p>
                  </a:txBody>
                  <a:tcPr/>
                </a:tc>
              </a:tr>
              <a:tr h="356235">
                <a:tc>
                  <a:txBody>
                    <a:bodyPr/>
                    <a:lstStyle/>
                    <a:p>
                      <a:pPr algn="ctr"/>
                      <a:r>
                        <a:rPr lang="en-US" sz="1200" b="1" dirty="0" smtClean="0">
                          <a:solidFill>
                            <a:schemeClr val="bg1"/>
                          </a:solidFill>
                        </a:rPr>
                        <a:t>60-69</a:t>
                      </a:r>
                      <a:endParaRPr lang="en-US" sz="1200" b="1" dirty="0">
                        <a:solidFill>
                          <a:schemeClr val="bg1"/>
                        </a:solidFill>
                      </a:endParaRPr>
                    </a:p>
                  </a:txBody>
                  <a:tcPr/>
                </a:tc>
                <a:tc>
                  <a:txBody>
                    <a:bodyPr/>
                    <a:lstStyle/>
                    <a:p>
                      <a:pPr algn="ctr"/>
                      <a:r>
                        <a:rPr lang="en-US" sz="1200" dirty="0" smtClean="0">
                          <a:solidFill>
                            <a:schemeClr val="bg1"/>
                          </a:solidFill>
                        </a:rPr>
                        <a:t>4.15</a:t>
                      </a:r>
                      <a:endParaRPr lang="en-US" sz="1200" dirty="0">
                        <a:solidFill>
                          <a:schemeClr val="bg1"/>
                        </a:solidFill>
                      </a:endParaRPr>
                    </a:p>
                  </a:txBody>
                  <a:tcPr/>
                </a:tc>
                <a:tc>
                  <a:txBody>
                    <a:bodyPr/>
                    <a:lstStyle/>
                    <a:p>
                      <a:pPr algn="ctr"/>
                      <a:r>
                        <a:rPr lang="en-US" sz="1200" dirty="0" smtClean="0">
                          <a:solidFill>
                            <a:schemeClr val="bg1"/>
                          </a:solidFill>
                        </a:rPr>
                        <a:t>4.41</a:t>
                      </a:r>
                      <a:endParaRPr lang="en-US" sz="1200" dirty="0">
                        <a:solidFill>
                          <a:schemeClr val="bg1"/>
                        </a:solidFill>
                      </a:endParaRPr>
                    </a:p>
                  </a:txBody>
                  <a:tcPr/>
                </a:tc>
                <a:tc>
                  <a:txBody>
                    <a:bodyPr/>
                    <a:lstStyle/>
                    <a:p>
                      <a:pPr algn="ctr"/>
                      <a:r>
                        <a:rPr lang="en-US" sz="1200" dirty="0" smtClean="0">
                          <a:solidFill>
                            <a:schemeClr val="bg1"/>
                          </a:solidFill>
                        </a:rPr>
                        <a:t>3.89</a:t>
                      </a:r>
                      <a:endParaRPr lang="en-US" sz="1200" dirty="0">
                        <a:solidFill>
                          <a:schemeClr val="bg1"/>
                        </a:solidFill>
                      </a:endParaRPr>
                    </a:p>
                  </a:txBody>
                  <a:tcPr/>
                </a:tc>
              </a:tr>
              <a:tr h="356235">
                <a:tc>
                  <a:txBody>
                    <a:bodyPr/>
                    <a:lstStyle/>
                    <a:p>
                      <a:pPr algn="ctr"/>
                      <a:r>
                        <a:rPr lang="en-US" sz="1200" b="1" dirty="0" smtClean="0">
                          <a:solidFill>
                            <a:schemeClr val="bg1"/>
                          </a:solidFill>
                        </a:rPr>
                        <a:t>70-79</a:t>
                      </a:r>
                      <a:endParaRPr lang="en-US" sz="1200" b="1" dirty="0">
                        <a:solidFill>
                          <a:schemeClr val="bg1"/>
                        </a:solidFill>
                      </a:endParaRPr>
                    </a:p>
                  </a:txBody>
                  <a:tcPr/>
                </a:tc>
                <a:tc>
                  <a:txBody>
                    <a:bodyPr/>
                    <a:lstStyle/>
                    <a:p>
                      <a:pPr algn="ctr"/>
                      <a:r>
                        <a:rPr lang="en-US" sz="1200" dirty="0" smtClean="0">
                          <a:solidFill>
                            <a:schemeClr val="bg1"/>
                          </a:solidFill>
                        </a:rPr>
                        <a:t>6.22</a:t>
                      </a:r>
                      <a:endParaRPr lang="en-US" sz="1200" dirty="0">
                        <a:solidFill>
                          <a:schemeClr val="bg1"/>
                        </a:solidFill>
                      </a:endParaRPr>
                    </a:p>
                  </a:txBody>
                  <a:tcPr/>
                </a:tc>
                <a:tc>
                  <a:txBody>
                    <a:bodyPr/>
                    <a:lstStyle/>
                    <a:p>
                      <a:pPr algn="ctr"/>
                      <a:r>
                        <a:rPr lang="en-US" sz="1200" dirty="0" smtClean="0">
                          <a:solidFill>
                            <a:schemeClr val="bg1"/>
                          </a:solidFill>
                        </a:rPr>
                        <a:t>6.26</a:t>
                      </a:r>
                      <a:endParaRPr lang="en-US" sz="1200" dirty="0">
                        <a:solidFill>
                          <a:schemeClr val="bg1"/>
                        </a:solidFill>
                      </a:endParaRPr>
                    </a:p>
                  </a:txBody>
                  <a:tcPr/>
                </a:tc>
                <a:tc>
                  <a:txBody>
                    <a:bodyPr/>
                    <a:lstStyle/>
                    <a:p>
                      <a:pPr algn="ctr"/>
                      <a:r>
                        <a:rPr lang="en-US" sz="1200" dirty="0" smtClean="0">
                          <a:solidFill>
                            <a:schemeClr val="bg1"/>
                          </a:solidFill>
                        </a:rPr>
                        <a:t>6.19</a:t>
                      </a:r>
                      <a:endParaRPr lang="en-US" sz="1200" dirty="0">
                        <a:solidFill>
                          <a:schemeClr val="bg1"/>
                        </a:solidFill>
                      </a:endParaRPr>
                    </a:p>
                  </a:txBody>
                  <a:tcPr/>
                </a:tc>
              </a:tr>
              <a:tr h="356235">
                <a:tc>
                  <a:txBody>
                    <a:bodyPr/>
                    <a:lstStyle/>
                    <a:p>
                      <a:pPr algn="ctr"/>
                      <a:r>
                        <a:rPr lang="en-US" sz="1200" b="1" dirty="0" smtClean="0">
                          <a:solidFill>
                            <a:schemeClr val="bg1"/>
                          </a:solidFill>
                        </a:rPr>
                        <a:t>80-89</a:t>
                      </a:r>
                      <a:endParaRPr lang="en-US" sz="1200" b="1" dirty="0">
                        <a:solidFill>
                          <a:schemeClr val="bg1"/>
                        </a:solidFill>
                      </a:endParaRPr>
                    </a:p>
                  </a:txBody>
                  <a:tcPr/>
                </a:tc>
                <a:tc>
                  <a:txBody>
                    <a:bodyPr/>
                    <a:lstStyle/>
                    <a:p>
                      <a:pPr algn="ctr"/>
                      <a:r>
                        <a:rPr lang="en-US" sz="1200" dirty="0" smtClean="0">
                          <a:solidFill>
                            <a:schemeClr val="bg1"/>
                          </a:solidFill>
                        </a:rPr>
                        <a:t>8.41</a:t>
                      </a:r>
                      <a:endParaRPr lang="en-US" sz="1200" dirty="0">
                        <a:solidFill>
                          <a:schemeClr val="bg1"/>
                        </a:solidFill>
                      </a:endParaRPr>
                    </a:p>
                  </a:txBody>
                  <a:tcPr/>
                </a:tc>
                <a:tc>
                  <a:txBody>
                    <a:bodyPr/>
                    <a:lstStyle/>
                    <a:p>
                      <a:pPr algn="ctr"/>
                      <a:r>
                        <a:rPr lang="en-US" sz="1200" dirty="0" smtClean="0">
                          <a:solidFill>
                            <a:schemeClr val="bg1"/>
                          </a:solidFill>
                        </a:rPr>
                        <a:t>8.33</a:t>
                      </a:r>
                      <a:endParaRPr lang="en-US" sz="1200" dirty="0">
                        <a:solidFill>
                          <a:schemeClr val="bg1"/>
                        </a:solidFill>
                      </a:endParaRPr>
                    </a:p>
                  </a:txBody>
                  <a:tcPr/>
                </a:tc>
                <a:tc>
                  <a:txBody>
                    <a:bodyPr/>
                    <a:lstStyle/>
                    <a:p>
                      <a:pPr algn="ctr"/>
                      <a:r>
                        <a:rPr lang="en-US" sz="1200" dirty="0" smtClean="0">
                          <a:solidFill>
                            <a:schemeClr val="bg1"/>
                          </a:solidFill>
                        </a:rPr>
                        <a:t>8.48</a:t>
                      </a:r>
                      <a:endParaRPr lang="en-US" sz="1200" dirty="0">
                        <a:solidFill>
                          <a:schemeClr val="bg1"/>
                        </a:solidFill>
                      </a:endParaRPr>
                    </a:p>
                  </a:txBody>
                  <a:tcPr/>
                </a:tc>
              </a:tr>
              <a:tr h="356235">
                <a:tc>
                  <a:txBody>
                    <a:bodyPr/>
                    <a:lstStyle/>
                    <a:p>
                      <a:pPr algn="ctr"/>
                      <a:r>
                        <a:rPr lang="en-US" sz="1200" b="1" dirty="0" smtClean="0">
                          <a:solidFill>
                            <a:schemeClr val="bg1"/>
                          </a:solidFill>
                        </a:rPr>
                        <a:t>90+</a:t>
                      </a:r>
                      <a:endParaRPr lang="en-US" sz="1200" b="1" dirty="0">
                        <a:solidFill>
                          <a:schemeClr val="bg1"/>
                        </a:solidFill>
                      </a:endParaRPr>
                    </a:p>
                  </a:txBody>
                  <a:tcPr/>
                </a:tc>
                <a:tc>
                  <a:txBody>
                    <a:bodyPr/>
                    <a:lstStyle/>
                    <a:p>
                      <a:pPr algn="ctr"/>
                      <a:r>
                        <a:rPr lang="en-US" sz="1200" dirty="0" smtClean="0">
                          <a:solidFill>
                            <a:schemeClr val="bg1"/>
                          </a:solidFill>
                        </a:rPr>
                        <a:t>8.40</a:t>
                      </a:r>
                      <a:endParaRPr lang="en-US" sz="1200" dirty="0">
                        <a:solidFill>
                          <a:schemeClr val="bg1"/>
                        </a:solidFill>
                      </a:endParaRPr>
                    </a:p>
                  </a:txBody>
                  <a:tcPr/>
                </a:tc>
                <a:tc>
                  <a:txBody>
                    <a:bodyPr/>
                    <a:lstStyle/>
                    <a:p>
                      <a:pPr algn="ctr"/>
                      <a:r>
                        <a:rPr lang="en-US" sz="1200" dirty="0" smtClean="0">
                          <a:solidFill>
                            <a:schemeClr val="bg1"/>
                          </a:solidFill>
                        </a:rPr>
                        <a:t>7.88</a:t>
                      </a:r>
                      <a:endParaRPr lang="en-US" sz="1200" dirty="0">
                        <a:solidFill>
                          <a:schemeClr val="bg1"/>
                        </a:solidFill>
                      </a:endParaRPr>
                    </a:p>
                  </a:txBody>
                  <a:tcPr/>
                </a:tc>
                <a:tc>
                  <a:txBody>
                    <a:bodyPr/>
                    <a:lstStyle/>
                    <a:p>
                      <a:pPr algn="ctr"/>
                      <a:r>
                        <a:rPr lang="en-US" sz="1200" dirty="0" smtClean="0">
                          <a:solidFill>
                            <a:schemeClr val="bg1"/>
                          </a:solidFill>
                        </a:rPr>
                        <a:t>8.85</a:t>
                      </a:r>
                      <a:endParaRPr lang="en-US" sz="1200" dirty="0">
                        <a:solidFill>
                          <a:schemeClr val="bg1"/>
                        </a:solidFill>
                      </a:endParaRPr>
                    </a:p>
                  </a:txBody>
                  <a:tcPr/>
                </a:tc>
              </a:tr>
              <a:tr h="356235">
                <a:tc>
                  <a:txBody>
                    <a:bodyPr/>
                    <a:lstStyle/>
                    <a:p>
                      <a:pPr algn="ctr"/>
                      <a:r>
                        <a:rPr lang="en-US" sz="1200" b="1" dirty="0" smtClean="0">
                          <a:solidFill>
                            <a:schemeClr val="bg1"/>
                          </a:solidFill>
                        </a:rPr>
                        <a:t>Age not stated</a:t>
                      </a:r>
                      <a:endParaRPr lang="en-US" sz="1200" b="1" dirty="0">
                        <a:solidFill>
                          <a:schemeClr val="bg1"/>
                        </a:solidFill>
                      </a:endParaRPr>
                    </a:p>
                  </a:txBody>
                  <a:tcPr/>
                </a:tc>
                <a:tc>
                  <a:txBody>
                    <a:bodyPr/>
                    <a:lstStyle/>
                    <a:p>
                      <a:pPr algn="ctr"/>
                      <a:r>
                        <a:rPr lang="en-US" sz="1200" dirty="0" smtClean="0">
                          <a:solidFill>
                            <a:schemeClr val="bg1"/>
                          </a:solidFill>
                        </a:rPr>
                        <a:t>3.07</a:t>
                      </a:r>
                      <a:endParaRPr lang="en-US" sz="1200" dirty="0">
                        <a:solidFill>
                          <a:schemeClr val="bg1"/>
                        </a:solidFill>
                      </a:endParaRPr>
                    </a:p>
                  </a:txBody>
                  <a:tcPr/>
                </a:tc>
                <a:tc>
                  <a:txBody>
                    <a:bodyPr/>
                    <a:lstStyle/>
                    <a:p>
                      <a:pPr algn="ctr"/>
                      <a:r>
                        <a:rPr lang="en-US" sz="1200" dirty="0" smtClean="0">
                          <a:solidFill>
                            <a:schemeClr val="bg1"/>
                          </a:solidFill>
                        </a:rPr>
                        <a:t>3.21</a:t>
                      </a:r>
                      <a:endParaRPr lang="en-US" sz="1200" dirty="0">
                        <a:solidFill>
                          <a:schemeClr val="bg1"/>
                        </a:solidFill>
                      </a:endParaRPr>
                    </a:p>
                  </a:txBody>
                  <a:tcPr/>
                </a:tc>
                <a:tc>
                  <a:txBody>
                    <a:bodyPr/>
                    <a:lstStyle/>
                    <a:p>
                      <a:pPr algn="ctr"/>
                      <a:r>
                        <a:rPr lang="en-US" sz="1200" dirty="0" smtClean="0">
                          <a:solidFill>
                            <a:schemeClr val="bg1"/>
                          </a:solidFill>
                        </a:rPr>
                        <a:t>2.91</a:t>
                      </a:r>
                      <a:endParaRPr lang="en-US" sz="1200" dirty="0">
                        <a:solidFill>
                          <a:schemeClr val="bg1"/>
                        </a:solidFill>
                      </a:endParaRPr>
                    </a:p>
                  </a:txBody>
                  <a:tcPr/>
                </a:tc>
              </a:tr>
            </a:tbl>
          </a:graphicData>
        </a:graphic>
      </p:graphicFrame>
      <p:pic>
        <p:nvPicPr>
          <p:cNvPr id="7" name="Picture 6" descr="vcare  logo.jpg"/>
          <p:cNvPicPr>
            <a:picLocks noChangeAspect="1"/>
          </p:cNvPicPr>
          <p:nvPr/>
        </p:nvPicPr>
        <p:blipFill>
          <a:blip r:embed="rId3">
            <a:lum bright="-10000" contrast="10000"/>
          </a:blip>
          <a:srcRect/>
          <a:stretch>
            <a:fillRect/>
          </a:stretch>
        </p:blipFill>
        <p:spPr>
          <a:xfrm>
            <a:off x="7924800" y="228600"/>
            <a:ext cx="980370" cy="990600"/>
          </a:xfrm>
          <a:prstGeom prst="rect">
            <a:avLst/>
          </a:prstGeom>
          <a:ln>
            <a:solidFill>
              <a:schemeClr val="bg1"/>
            </a:solidFill>
          </a:ln>
          <a:scene3d>
            <a:camera prst="obliqueTopRight"/>
            <a:lightRig rig="threePt" dir="t"/>
          </a:scene3d>
        </p:spPr>
        <p:style>
          <a:lnRef idx="1">
            <a:schemeClr val="dk1"/>
          </a:lnRef>
          <a:fillRef idx="2">
            <a:schemeClr val="dk1"/>
          </a:fillRef>
          <a:effectRef idx="1">
            <a:schemeClr val="dk1"/>
          </a:effectRef>
          <a:fontRef idx="minor">
            <a:schemeClr val="dk1"/>
          </a:fontRef>
        </p:style>
      </p:pic>
    </p:spTree>
  </p:cSld>
  <p:clrMapOvr>
    <a:masterClrMapping/>
  </p:clrMapOvr>
  <p:transition spd="med">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care  logo.jpg"/>
          <p:cNvPicPr>
            <a:picLocks noChangeAspect="1"/>
          </p:cNvPicPr>
          <p:nvPr/>
        </p:nvPicPr>
        <p:blipFill>
          <a:blip r:embed="rId2">
            <a:lum bright="-10000" contrast="10000"/>
          </a:blip>
          <a:srcRect/>
          <a:stretch>
            <a:fillRect/>
          </a:stretch>
        </p:blipFill>
        <p:spPr>
          <a:xfrm>
            <a:off x="7924800" y="228600"/>
            <a:ext cx="980370" cy="990600"/>
          </a:xfrm>
          <a:prstGeom prst="rect">
            <a:avLst/>
          </a:prstGeom>
          <a:ln>
            <a:solidFill>
              <a:schemeClr val="bg1"/>
            </a:solidFill>
          </a:ln>
          <a:scene3d>
            <a:camera prst="obliqueTopRight"/>
            <a:lightRig rig="threePt" dir="t"/>
          </a:scene3d>
        </p:spPr>
        <p:style>
          <a:lnRef idx="1">
            <a:schemeClr val="dk1"/>
          </a:lnRef>
          <a:fillRef idx="2">
            <a:schemeClr val="dk1"/>
          </a:fillRef>
          <a:effectRef idx="1">
            <a:schemeClr val="dk1"/>
          </a:effectRef>
          <a:fontRef idx="minor">
            <a:schemeClr val="dk1"/>
          </a:fontRef>
        </p:style>
      </p:pic>
      <p:graphicFrame>
        <p:nvGraphicFramePr>
          <p:cNvPr id="7" name="Content Placeholder 6"/>
          <p:cNvGraphicFramePr>
            <a:graphicFrameLocks noGrp="1"/>
          </p:cNvGraphicFramePr>
          <p:nvPr>
            <p:ph idx="1"/>
          </p:nvPr>
        </p:nvGraphicFramePr>
        <p:xfrm>
          <a:off x="1143000" y="2286000"/>
          <a:ext cx="5638800" cy="3048001"/>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a:xfrm>
            <a:off x="457200" y="274638"/>
            <a:ext cx="7086600" cy="1096962"/>
          </a:xfrm>
          <a:ln/>
        </p:spPr>
        <p:style>
          <a:lnRef idx="1">
            <a:schemeClr val="dk1"/>
          </a:lnRef>
          <a:fillRef idx="2">
            <a:schemeClr val="dk1"/>
          </a:fillRef>
          <a:effectRef idx="1">
            <a:schemeClr val="dk1"/>
          </a:effectRef>
          <a:fontRef idx="minor">
            <a:schemeClr val="dk1"/>
          </a:fontRef>
        </p:style>
        <p:txBody>
          <a:bodyPr>
            <a:noAutofit/>
          </a:bodyPr>
          <a:lstStyle/>
          <a:p>
            <a:pPr algn="ctr"/>
            <a:r>
              <a:rPr lang="en-US" sz="2400" dirty="0" smtClean="0">
                <a:solidFill>
                  <a:schemeClr val="bg1"/>
                </a:solidFill>
              </a:rPr>
              <a:t>PROPORTION OF DISABLED POPULATION IN THE RESPECTIVE AGE GROUPS</a:t>
            </a:r>
            <a:br>
              <a:rPr lang="en-US" sz="2400" dirty="0" smtClean="0">
                <a:solidFill>
                  <a:schemeClr val="bg1"/>
                </a:solidFill>
              </a:rPr>
            </a:br>
            <a:r>
              <a:rPr lang="en-US" sz="2400" dirty="0" smtClean="0">
                <a:solidFill>
                  <a:schemeClr val="bg1"/>
                </a:solidFill>
              </a:rPr>
              <a:t>India : 2001-11</a:t>
            </a:r>
            <a:endParaRPr lang="en-US" sz="2400" dirty="0">
              <a:solidFill>
                <a:schemeClr val="bg1"/>
              </a:solidFill>
            </a:endParaRPr>
          </a:p>
        </p:txBody>
      </p:sp>
    </p:spTree>
  </p:cSld>
  <p:clrMapOvr>
    <a:masterClrMapping/>
  </p:clrMapOvr>
  <p:transition spd="med">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868362"/>
          </a:xfrm>
        </p:spPr>
        <p:style>
          <a:lnRef idx="1">
            <a:schemeClr val="dk1"/>
          </a:lnRef>
          <a:fillRef idx="2">
            <a:schemeClr val="dk1"/>
          </a:fillRef>
          <a:effectRef idx="1">
            <a:schemeClr val="dk1"/>
          </a:effectRef>
          <a:fontRef idx="minor">
            <a:schemeClr val="dk1"/>
          </a:fontRef>
        </p:style>
        <p:txBody>
          <a:bodyPr>
            <a:normAutofit/>
          </a:bodyPr>
          <a:lstStyle/>
          <a:p>
            <a:pPr algn="ctr"/>
            <a:r>
              <a:rPr lang="en-US" sz="2400" b="1" dirty="0" smtClean="0"/>
              <a:t>    Present Dataset</a:t>
            </a:r>
            <a:endParaRPr lang="en-US" sz="2400" b="1" dirty="0"/>
          </a:p>
        </p:txBody>
      </p:sp>
      <p:sp>
        <p:nvSpPr>
          <p:cNvPr id="3" name="Content Placeholder 2"/>
          <p:cNvSpPr>
            <a:spLocks noGrp="1"/>
          </p:cNvSpPr>
          <p:nvPr>
            <p:ph idx="1"/>
          </p:nvPr>
        </p:nvSpPr>
        <p:spPr>
          <a:xfrm>
            <a:off x="457200" y="1600200"/>
            <a:ext cx="8458200" cy="4525963"/>
          </a:xfrm>
        </p:spPr>
        <p:style>
          <a:lnRef idx="1">
            <a:schemeClr val="dk1"/>
          </a:lnRef>
          <a:fillRef idx="3">
            <a:schemeClr val="dk1"/>
          </a:fillRef>
          <a:effectRef idx="2">
            <a:schemeClr val="dk1"/>
          </a:effectRef>
          <a:fontRef idx="minor">
            <a:schemeClr val="lt1"/>
          </a:fontRef>
        </p:style>
        <p:txBody>
          <a:bodyPr>
            <a:normAutofit/>
          </a:bodyPr>
          <a:lstStyle/>
          <a:p>
            <a:pPr>
              <a:buFont typeface="Wingdings" pitchFamily="2" charset="2"/>
              <a:buChar char="§"/>
            </a:pPr>
            <a:endParaRPr lang="en-US" sz="1600" b="1" dirty="0" smtClean="0"/>
          </a:p>
          <a:p>
            <a:pPr>
              <a:buFont typeface="Wingdings" pitchFamily="2" charset="2"/>
              <a:buChar char="§"/>
            </a:pPr>
            <a:r>
              <a:rPr lang="en-US" sz="1600" b="1" dirty="0" smtClean="0"/>
              <a:t>The present set of results pertains to data collected in the census 2011 on disability</a:t>
            </a:r>
          </a:p>
          <a:p>
            <a:pPr>
              <a:buNone/>
            </a:pPr>
            <a:endParaRPr lang="en-US" sz="1600" b="1" dirty="0" smtClean="0"/>
          </a:p>
          <a:p>
            <a:pPr>
              <a:buFont typeface="Wingdings" pitchFamily="2" charset="2"/>
              <a:buChar char="§"/>
            </a:pPr>
            <a:r>
              <a:rPr lang="en-US" sz="1600" b="1" dirty="0" smtClean="0"/>
              <a:t>Information on disability of individuals was collected during the population enumeration phase of census 2011 through ‘household schedule’. Similar information was collected during 2001 census also. Information for individuals residing in ‘Normal’, ’institutional’ and ‘Houseless’ household was collected.</a:t>
            </a:r>
          </a:p>
          <a:p>
            <a:pPr>
              <a:buFont typeface="Wingdings" pitchFamily="2" charset="2"/>
              <a:buChar char="§"/>
            </a:pPr>
            <a:endParaRPr lang="en-US" sz="1600" b="1" dirty="0" smtClean="0"/>
          </a:p>
          <a:p>
            <a:pPr>
              <a:buFont typeface="Wingdings" pitchFamily="2" charset="2"/>
              <a:buChar char="§"/>
            </a:pPr>
            <a:r>
              <a:rPr lang="en-US" sz="1600" b="1" dirty="0" smtClean="0"/>
              <a:t>The table C-20- ‘disabled by age-group and type of disability’ has been generated on the basis of processing 100% census schedules.</a:t>
            </a:r>
          </a:p>
          <a:p>
            <a:pPr>
              <a:buNone/>
            </a:pPr>
            <a:r>
              <a:rPr lang="en-US" sz="1600" b="1" dirty="0" smtClean="0"/>
              <a:t>   </a:t>
            </a:r>
          </a:p>
          <a:p>
            <a:pPr>
              <a:buNone/>
            </a:pPr>
            <a:r>
              <a:rPr lang="en-US" sz="1600" b="1" dirty="0" smtClean="0"/>
              <a:t>Note : the fingers exclude the population of Mao Maram, Paomata and </a:t>
            </a:r>
            <a:r>
              <a:rPr lang="en-US" sz="1600" b="1" dirty="0" err="1" smtClean="0"/>
              <a:t>Purul</a:t>
            </a:r>
            <a:r>
              <a:rPr lang="en-US" sz="1600" b="1" dirty="0" smtClean="0"/>
              <a:t> sub-   </a:t>
            </a:r>
          </a:p>
          <a:p>
            <a:pPr>
              <a:buNone/>
            </a:pPr>
            <a:r>
              <a:rPr lang="en-US" sz="1600" b="1" dirty="0" smtClean="0"/>
              <a:t>           divisions of Senapati district of Manipur. </a:t>
            </a:r>
            <a:endParaRPr lang="en-US" sz="1600" b="1" dirty="0"/>
          </a:p>
        </p:txBody>
      </p:sp>
      <p:pic>
        <p:nvPicPr>
          <p:cNvPr id="4" name="Content Placeholder 3" descr="vcare  logo.jpg"/>
          <p:cNvPicPr>
            <a:picLocks noChangeAspect="1"/>
          </p:cNvPicPr>
          <p:nvPr/>
        </p:nvPicPr>
        <p:blipFill>
          <a:blip r:embed="rId2">
            <a:lum bright="-10000" contrast="10000"/>
          </a:blip>
          <a:srcRect/>
          <a:stretch>
            <a:fillRect/>
          </a:stretch>
        </p:blipFill>
        <p:spPr>
          <a:xfrm>
            <a:off x="7848600" y="228600"/>
            <a:ext cx="1066800" cy="990600"/>
          </a:xfrm>
          <a:prstGeom prst="rect">
            <a:avLst/>
          </a:prstGeom>
          <a:ln w="9525" cap="flat" cmpd="sng" algn="ctr">
            <a:solidFill>
              <a:schemeClr val="bg1"/>
            </a:solidFill>
            <a:prstDash val="solid"/>
          </a:ln>
          <a:scene3d>
            <a:camera prst="obliqueTopRight"/>
            <a:lightRig rig="threePt" dir="t"/>
          </a:scene3d>
        </p:spPr>
        <p:style>
          <a:lnRef idx="1">
            <a:schemeClr val="dk1"/>
          </a:lnRef>
          <a:fillRef idx="2">
            <a:schemeClr val="dk1"/>
          </a:fillRef>
          <a:effectRef idx="1">
            <a:schemeClr val="dk1"/>
          </a:effectRef>
          <a:fontRef idx="minor">
            <a:schemeClr val="dk1"/>
          </a:fontRef>
        </p:style>
      </p:pic>
    </p:spTree>
  </p:cSld>
  <p:clrMapOvr>
    <a:masterClrMapping/>
  </p:clrMapOvr>
  <p:transition spd="med">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944562"/>
          </a:xfrm>
        </p:spPr>
        <p:style>
          <a:lnRef idx="1">
            <a:schemeClr val="dk1"/>
          </a:lnRef>
          <a:fillRef idx="2">
            <a:schemeClr val="dk1"/>
          </a:fillRef>
          <a:effectRef idx="1">
            <a:schemeClr val="dk1"/>
          </a:effectRef>
          <a:fontRef idx="minor">
            <a:schemeClr val="dk1"/>
          </a:fontRef>
        </p:style>
        <p:txBody>
          <a:bodyPr>
            <a:normAutofit fontScale="90000"/>
          </a:bodyPr>
          <a:lstStyle/>
          <a:p>
            <a:pPr algn="ctr"/>
            <a:r>
              <a:rPr lang="en-US" sz="2000" b="1" dirty="0" smtClean="0">
                <a:solidFill>
                  <a:schemeClr val="bg1"/>
                </a:solidFill>
              </a:rPr>
              <a:t>Proportion of Disabled Population in the Respective Age Groups age groups by sex </a:t>
            </a:r>
            <a:br>
              <a:rPr lang="en-US" sz="2000" b="1" dirty="0" smtClean="0">
                <a:solidFill>
                  <a:schemeClr val="bg1"/>
                </a:solidFill>
              </a:rPr>
            </a:br>
            <a:r>
              <a:rPr lang="en-US" sz="2000" b="1" dirty="0" smtClean="0">
                <a:solidFill>
                  <a:schemeClr val="bg1"/>
                </a:solidFill>
              </a:rPr>
              <a:t>India : 2011 </a:t>
            </a:r>
            <a:endParaRPr lang="en-US" sz="2000" b="1" dirty="0">
              <a:solidFill>
                <a:schemeClr val="bg1"/>
              </a:solidFill>
            </a:endParaRPr>
          </a:p>
        </p:txBody>
      </p:sp>
      <p:pic>
        <p:nvPicPr>
          <p:cNvPr id="4" name="Picture 3" descr="vcare  logo.jpg"/>
          <p:cNvPicPr>
            <a:picLocks noChangeAspect="1"/>
          </p:cNvPicPr>
          <p:nvPr/>
        </p:nvPicPr>
        <p:blipFill>
          <a:blip r:embed="rId2">
            <a:lum bright="-10000" contrast="10000"/>
          </a:blip>
          <a:srcRect/>
          <a:stretch>
            <a:fillRect/>
          </a:stretch>
        </p:blipFill>
        <p:spPr>
          <a:xfrm>
            <a:off x="7924800" y="228600"/>
            <a:ext cx="980370" cy="990600"/>
          </a:xfrm>
          <a:prstGeom prst="rect">
            <a:avLst/>
          </a:prstGeom>
          <a:ln>
            <a:solidFill>
              <a:schemeClr val="bg1"/>
            </a:solidFill>
          </a:ln>
          <a:scene3d>
            <a:camera prst="obliqueTopRight"/>
            <a:lightRig rig="threePt" dir="t"/>
          </a:scene3d>
        </p:spPr>
        <p:style>
          <a:lnRef idx="1">
            <a:schemeClr val="dk1"/>
          </a:lnRef>
          <a:fillRef idx="2">
            <a:schemeClr val="dk1"/>
          </a:fillRef>
          <a:effectRef idx="1">
            <a:schemeClr val="dk1"/>
          </a:effectRef>
          <a:fontRef idx="minor">
            <a:schemeClr val="dk1"/>
          </a:fontRef>
        </p:style>
      </p:pic>
      <p:pic>
        <p:nvPicPr>
          <p:cNvPr id="1026" name="Picture 2" descr="C:\Users\V-CARE\Desktop\ppp.png"/>
          <p:cNvPicPr>
            <a:picLocks noGrp="1" noChangeAspect="1" noChangeArrowheads="1"/>
          </p:cNvPicPr>
          <p:nvPr>
            <p:ph idx="1"/>
          </p:nvPr>
        </p:nvPicPr>
        <p:blipFill>
          <a:blip r:embed="rId3"/>
          <a:srcRect/>
          <a:stretch>
            <a:fillRect/>
          </a:stretch>
        </p:blipFill>
        <p:spPr bwMode="auto">
          <a:xfrm>
            <a:off x="1066800" y="1905000"/>
            <a:ext cx="6934200" cy="4188350"/>
          </a:xfrm>
          <a:prstGeom prst="rect">
            <a:avLst/>
          </a:prstGeom>
          <a:noFill/>
          <a:ln>
            <a:solidFill>
              <a:schemeClr val="bg1"/>
            </a:solidFill>
          </a:ln>
        </p:spPr>
      </p:pic>
    </p:spTree>
  </p:cSld>
  <p:clrMapOvr>
    <a:masterClrMapping/>
  </p:clrMapOvr>
  <p:transition spd="med">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086600" cy="990600"/>
          </a:xfrm>
        </p:spPr>
        <p:style>
          <a:lnRef idx="1">
            <a:schemeClr val="dk1"/>
          </a:lnRef>
          <a:fillRef idx="2">
            <a:schemeClr val="dk1"/>
          </a:fillRef>
          <a:effectRef idx="1">
            <a:schemeClr val="dk1"/>
          </a:effectRef>
          <a:fontRef idx="minor">
            <a:schemeClr val="dk1"/>
          </a:fontRef>
        </p:style>
        <p:txBody>
          <a:bodyPr>
            <a:normAutofit/>
          </a:bodyPr>
          <a:lstStyle/>
          <a:p>
            <a:pPr algn="ctr"/>
            <a:r>
              <a:rPr lang="en-US" sz="2000" b="1" dirty="0" smtClean="0">
                <a:solidFill>
                  <a:schemeClr val="bg1"/>
                </a:solidFill>
              </a:rPr>
              <a:t>Percentage of Disables Population to total Population </a:t>
            </a:r>
            <a:br>
              <a:rPr lang="en-US" sz="2000" b="1" dirty="0" smtClean="0">
                <a:solidFill>
                  <a:schemeClr val="bg1"/>
                </a:solidFill>
              </a:rPr>
            </a:br>
            <a:r>
              <a:rPr lang="en-US" sz="2000" b="1" dirty="0" smtClean="0">
                <a:solidFill>
                  <a:schemeClr val="bg1"/>
                </a:solidFill>
              </a:rPr>
              <a:t>of  the Age Group</a:t>
            </a:r>
            <a:endParaRPr lang="en-US" sz="2000" b="1" dirty="0">
              <a:solidFill>
                <a:schemeClr val="bg1"/>
              </a:solidFill>
            </a:endParaRPr>
          </a:p>
        </p:txBody>
      </p:sp>
      <p:graphicFrame>
        <p:nvGraphicFramePr>
          <p:cNvPr id="9" name="Content Placeholder 8"/>
          <p:cNvGraphicFramePr>
            <a:graphicFrameLocks noGrp="1"/>
          </p:cNvGraphicFramePr>
          <p:nvPr>
            <p:ph sz="quarter" idx="2"/>
          </p:nvPr>
        </p:nvGraphicFramePr>
        <p:xfrm>
          <a:off x="533400" y="1905000"/>
          <a:ext cx="4038600" cy="2063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quarter" idx="4"/>
          </p:nvPr>
        </p:nvGraphicFramePr>
        <p:xfrm>
          <a:off x="4648200" y="1828800"/>
          <a:ext cx="4041775" cy="2139949"/>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vcare  logo.jpg"/>
          <p:cNvPicPr>
            <a:picLocks noChangeAspect="1"/>
          </p:cNvPicPr>
          <p:nvPr/>
        </p:nvPicPr>
        <p:blipFill>
          <a:blip r:embed="rId4">
            <a:lum bright="-10000" contrast="10000"/>
          </a:blip>
          <a:srcRect/>
          <a:stretch>
            <a:fillRect/>
          </a:stretch>
        </p:blipFill>
        <p:spPr>
          <a:xfrm>
            <a:off x="7924800" y="381000"/>
            <a:ext cx="980370" cy="990600"/>
          </a:xfrm>
          <a:prstGeom prst="rect">
            <a:avLst/>
          </a:prstGeom>
          <a:ln>
            <a:solidFill>
              <a:schemeClr val="bg1"/>
            </a:solidFill>
          </a:ln>
          <a:scene3d>
            <a:camera prst="obliqueTopRight"/>
            <a:lightRig rig="threePt" dir="t"/>
          </a:scene3d>
        </p:spPr>
        <p:style>
          <a:lnRef idx="1">
            <a:schemeClr val="dk1"/>
          </a:lnRef>
          <a:fillRef idx="2">
            <a:schemeClr val="dk1"/>
          </a:fillRef>
          <a:effectRef idx="1">
            <a:schemeClr val="dk1"/>
          </a:effectRef>
          <a:fontRef idx="minor">
            <a:schemeClr val="dk1"/>
          </a:fontRef>
        </p:style>
      </p:pic>
      <p:graphicFrame>
        <p:nvGraphicFramePr>
          <p:cNvPr id="11" name="Content Placeholder 12"/>
          <p:cNvGraphicFramePr>
            <a:graphicFrameLocks/>
          </p:cNvGraphicFramePr>
          <p:nvPr/>
        </p:nvGraphicFramePr>
        <p:xfrm>
          <a:off x="457200" y="4038600"/>
          <a:ext cx="3962400" cy="2057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ontent Placeholder 15"/>
          <p:cNvGraphicFramePr>
            <a:graphicFrameLocks/>
          </p:cNvGraphicFramePr>
          <p:nvPr/>
        </p:nvGraphicFramePr>
        <p:xfrm>
          <a:off x="4572000" y="4038600"/>
          <a:ext cx="4267200" cy="20574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med">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2229"/>
            <a:ext cx="7162800" cy="986971"/>
          </a:xfrm>
        </p:spPr>
        <p:style>
          <a:lnRef idx="1">
            <a:schemeClr val="dk1"/>
          </a:lnRef>
          <a:fillRef idx="2">
            <a:schemeClr val="dk1"/>
          </a:fillRef>
          <a:effectRef idx="1">
            <a:schemeClr val="dk1"/>
          </a:effectRef>
          <a:fontRef idx="minor">
            <a:schemeClr val="dk1"/>
          </a:fontRef>
        </p:style>
        <p:txBody>
          <a:bodyPr>
            <a:normAutofit/>
          </a:bodyPr>
          <a:lstStyle/>
          <a:p>
            <a:pPr algn="ctr"/>
            <a:r>
              <a:rPr lang="en-US" sz="2000" b="1" dirty="0" smtClean="0">
                <a:solidFill>
                  <a:schemeClr val="bg1"/>
                </a:solidFill>
              </a:rPr>
              <a:t>Percentage of Disables Population to total Population of the Age Group (Contd.)</a:t>
            </a:r>
            <a:endParaRPr lang="en-US" sz="2000" dirty="0"/>
          </a:p>
        </p:txBody>
      </p:sp>
      <p:pic>
        <p:nvPicPr>
          <p:cNvPr id="4" name="Picture 3" descr="vcare  logo.jpg"/>
          <p:cNvPicPr>
            <a:picLocks noChangeAspect="1"/>
          </p:cNvPicPr>
          <p:nvPr/>
        </p:nvPicPr>
        <p:blipFill>
          <a:blip r:embed="rId2">
            <a:lum bright="-10000" contrast="10000"/>
          </a:blip>
          <a:srcRect/>
          <a:stretch>
            <a:fillRect/>
          </a:stretch>
        </p:blipFill>
        <p:spPr>
          <a:xfrm>
            <a:off x="7924800" y="228600"/>
            <a:ext cx="980370" cy="990600"/>
          </a:xfrm>
          <a:prstGeom prst="rect">
            <a:avLst/>
          </a:prstGeom>
          <a:ln>
            <a:solidFill>
              <a:schemeClr val="bg1"/>
            </a:solidFill>
          </a:ln>
          <a:scene3d>
            <a:camera prst="obliqueTopRight"/>
            <a:lightRig rig="threePt" dir="t"/>
          </a:scene3d>
        </p:spPr>
        <p:style>
          <a:lnRef idx="1">
            <a:schemeClr val="dk1"/>
          </a:lnRef>
          <a:fillRef idx="2">
            <a:schemeClr val="dk1"/>
          </a:fillRef>
          <a:effectRef idx="1">
            <a:schemeClr val="dk1"/>
          </a:effectRef>
          <a:fontRef idx="minor">
            <a:schemeClr val="dk1"/>
          </a:fontRef>
        </p:style>
      </p:pic>
      <p:pic>
        <p:nvPicPr>
          <p:cNvPr id="4098" name="Picture 2" descr="http://enabled.in/wp/wp-content/uploads/2014/03/disabled-population-to-total-population-of-the-age-group-India2011-1024x640.png"/>
          <p:cNvPicPr>
            <a:picLocks noChangeAspect="1" noChangeArrowheads="1"/>
          </p:cNvPicPr>
          <p:nvPr/>
        </p:nvPicPr>
        <p:blipFill>
          <a:blip r:embed="rId3"/>
          <a:srcRect/>
          <a:stretch>
            <a:fillRect/>
          </a:stretch>
        </p:blipFill>
        <p:spPr bwMode="auto">
          <a:xfrm>
            <a:off x="1447800" y="1905000"/>
            <a:ext cx="5915025" cy="3695700"/>
          </a:xfrm>
          <a:prstGeom prst="rect">
            <a:avLst/>
          </a:prstGeom>
          <a:noFill/>
          <a:ln>
            <a:solidFill>
              <a:schemeClr val="bg1"/>
            </a:solidFill>
          </a:ln>
        </p:spPr>
      </p:pic>
    </p:spTree>
  </p:cSld>
  <p:clrMapOvr>
    <a:masterClrMapping/>
  </p:clrMapOvr>
  <p:transition spd="med">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086600" cy="990600"/>
          </a:xfrm>
        </p:spPr>
        <p:style>
          <a:lnRef idx="1">
            <a:schemeClr val="dk1"/>
          </a:lnRef>
          <a:fillRef idx="2">
            <a:schemeClr val="dk1"/>
          </a:fillRef>
          <a:effectRef idx="1">
            <a:schemeClr val="dk1"/>
          </a:effectRef>
          <a:fontRef idx="minor">
            <a:schemeClr val="dk1"/>
          </a:fontRef>
        </p:style>
        <p:txBody>
          <a:bodyPr>
            <a:normAutofit/>
          </a:bodyPr>
          <a:lstStyle/>
          <a:p>
            <a:pPr algn="ctr"/>
            <a:r>
              <a:rPr lang="en-US" sz="2000" b="1" dirty="0" smtClean="0">
                <a:solidFill>
                  <a:schemeClr val="bg1"/>
                </a:solidFill>
              </a:rPr>
              <a:t>Disable Population by age and Social Group</a:t>
            </a:r>
            <a:br>
              <a:rPr lang="en-US" sz="2000" b="1" dirty="0" smtClean="0">
                <a:solidFill>
                  <a:schemeClr val="bg1"/>
                </a:solidFill>
              </a:rPr>
            </a:br>
            <a:r>
              <a:rPr lang="en-US" sz="2000" b="1" dirty="0" smtClean="0">
                <a:solidFill>
                  <a:schemeClr val="bg1"/>
                </a:solidFill>
              </a:rPr>
              <a:t> India : 2011</a:t>
            </a:r>
            <a:endParaRPr lang="en-US" sz="2000" b="1" dirty="0">
              <a:solidFill>
                <a:schemeClr val="bg1"/>
              </a:solidFill>
            </a:endParaRPr>
          </a:p>
        </p:txBody>
      </p:sp>
      <p:pic>
        <p:nvPicPr>
          <p:cNvPr id="4" name="Picture 3" descr="vcare  logo.jpg"/>
          <p:cNvPicPr>
            <a:picLocks noChangeAspect="1"/>
          </p:cNvPicPr>
          <p:nvPr/>
        </p:nvPicPr>
        <p:blipFill>
          <a:blip r:embed="rId2">
            <a:lum bright="-10000" contrast="10000"/>
          </a:blip>
          <a:srcRect/>
          <a:stretch>
            <a:fillRect/>
          </a:stretch>
        </p:blipFill>
        <p:spPr>
          <a:xfrm>
            <a:off x="7924800" y="228600"/>
            <a:ext cx="980370" cy="990600"/>
          </a:xfrm>
          <a:prstGeom prst="rect">
            <a:avLst/>
          </a:prstGeom>
          <a:ln>
            <a:solidFill>
              <a:schemeClr val="bg1"/>
            </a:solidFill>
          </a:ln>
          <a:scene3d>
            <a:camera prst="obliqueTopRight"/>
            <a:lightRig rig="threePt" dir="t"/>
          </a:scene3d>
        </p:spPr>
        <p:style>
          <a:lnRef idx="1">
            <a:schemeClr val="dk1"/>
          </a:lnRef>
          <a:fillRef idx="2">
            <a:schemeClr val="dk1"/>
          </a:fillRef>
          <a:effectRef idx="1">
            <a:schemeClr val="dk1"/>
          </a:effectRef>
          <a:fontRef idx="minor">
            <a:schemeClr val="dk1"/>
          </a:fontRef>
        </p:style>
      </p:pic>
      <p:graphicFrame>
        <p:nvGraphicFramePr>
          <p:cNvPr id="18" name="Content Placeholder 17"/>
          <p:cNvGraphicFramePr>
            <a:graphicFrameLocks noGrp="1"/>
          </p:cNvGraphicFramePr>
          <p:nvPr>
            <p:ph sz="half" idx="2"/>
          </p:nvPr>
        </p:nvGraphicFramePr>
        <p:xfrm>
          <a:off x="304800" y="1447800"/>
          <a:ext cx="5562600" cy="685800"/>
        </p:xfrm>
        <a:graphic>
          <a:graphicData uri="http://schemas.openxmlformats.org/drawingml/2006/table">
            <a:tbl>
              <a:tblPr firstRow="1" bandRow="1">
                <a:tableStyleId>{5C22544A-7EE6-4342-B048-85BDC9FD1C3A}</a:tableStyleId>
              </a:tblPr>
              <a:tblGrid>
                <a:gridCol w="5562600"/>
              </a:tblGrid>
              <a:tr h="685800">
                <a:tc>
                  <a:txBody>
                    <a:bodyPr/>
                    <a:lstStyle/>
                    <a:p>
                      <a:pPr algn="ctr"/>
                      <a:r>
                        <a:rPr lang="en-US" sz="1200" b="1" dirty="0" smtClean="0">
                          <a:solidFill>
                            <a:schemeClr val="bg1"/>
                          </a:solidFill>
                        </a:rPr>
                        <a:t>Proportion  of  disabled population in the respective age groups – (SCs, STs and Others) </a:t>
                      </a:r>
                    </a:p>
                    <a:p>
                      <a:pPr algn="ctr"/>
                      <a:r>
                        <a:rPr lang="en-US" sz="1200" b="1" dirty="0" smtClean="0">
                          <a:solidFill>
                            <a:schemeClr val="bg1"/>
                          </a:solidFill>
                        </a:rPr>
                        <a:t>India:2011</a:t>
                      </a:r>
                      <a:endParaRPr lang="en-US" sz="1200" b="1" dirty="0">
                        <a:solidFill>
                          <a:schemeClr val="bg1"/>
                        </a:solidFill>
                      </a:endParaRPr>
                    </a:p>
                  </a:txBody>
                  <a:tcPr/>
                </a:tc>
              </a:tr>
            </a:tbl>
          </a:graphicData>
        </a:graphic>
      </p:graphicFrame>
      <p:graphicFrame>
        <p:nvGraphicFramePr>
          <p:cNvPr id="20" name="Table 19"/>
          <p:cNvGraphicFramePr>
            <a:graphicFrameLocks noGrp="1"/>
          </p:cNvGraphicFramePr>
          <p:nvPr/>
        </p:nvGraphicFramePr>
        <p:xfrm>
          <a:off x="304800" y="2133603"/>
          <a:ext cx="5562600" cy="4328038"/>
        </p:xfrm>
        <a:graphic>
          <a:graphicData uri="http://schemas.openxmlformats.org/drawingml/2006/table">
            <a:tbl>
              <a:tblPr firstRow="1" bandRow="1">
                <a:tableStyleId>{5C22544A-7EE6-4342-B048-85BDC9FD1C3A}</a:tableStyleId>
              </a:tblPr>
              <a:tblGrid>
                <a:gridCol w="1112520"/>
                <a:gridCol w="1112520"/>
                <a:gridCol w="1112520"/>
                <a:gridCol w="1112520"/>
                <a:gridCol w="1112520"/>
              </a:tblGrid>
              <a:tr h="368638">
                <a:tc>
                  <a:txBody>
                    <a:bodyPr/>
                    <a:lstStyle/>
                    <a:p>
                      <a:pPr algn="ctr"/>
                      <a:r>
                        <a:rPr lang="en-US" sz="1200" dirty="0" smtClean="0">
                          <a:solidFill>
                            <a:schemeClr val="bg1"/>
                          </a:solidFill>
                        </a:rPr>
                        <a:t>Age group</a:t>
                      </a:r>
                      <a:endParaRPr lang="en-US" sz="1200" dirty="0">
                        <a:solidFill>
                          <a:schemeClr val="bg1"/>
                        </a:solidFill>
                      </a:endParaRPr>
                    </a:p>
                  </a:txBody>
                  <a:tcPr/>
                </a:tc>
                <a:tc>
                  <a:txBody>
                    <a:bodyPr/>
                    <a:lstStyle/>
                    <a:p>
                      <a:pPr algn="ctr"/>
                      <a:r>
                        <a:rPr lang="en-US" dirty="0" smtClean="0">
                          <a:solidFill>
                            <a:schemeClr val="bg1"/>
                          </a:solidFill>
                        </a:rPr>
                        <a:t>total</a:t>
                      </a:r>
                      <a:endParaRPr lang="en-US" dirty="0">
                        <a:solidFill>
                          <a:schemeClr val="bg1"/>
                        </a:solidFill>
                      </a:endParaRPr>
                    </a:p>
                  </a:txBody>
                  <a:tcPr/>
                </a:tc>
                <a:tc>
                  <a:txBody>
                    <a:bodyPr/>
                    <a:lstStyle/>
                    <a:p>
                      <a:pPr algn="ctr"/>
                      <a:r>
                        <a:rPr lang="en-US" dirty="0" smtClean="0">
                          <a:solidFill>
                            <a:schemeClr val="bg1"/>
                          </a:solidFill>
                        </a:rPr>
                        <a:t>SCs </a:t>
                      </a:r>
                      <a:endParaRPr lang="en-US" dirty="0">
                        <a:solidFill>
                          <a:schemeClr val="bg1"/>
                        </a:solidFill>
                      </a:endParaRPr>
                    </a:p>
                  </a:txBody>
                  <a:tcPr/>
                </a:tc>
                <a:tc>
                  <a:txBody>
                    <a:bodyPr/>
                    <a:lstStyle/>
                    <a:p>
                      <a:pPr algn="ctr"/>
                      <a:r>
                        <a:rPr lang="en-US" dirty="0" smtClean="0">
                          <a:solidFill>
                            <a:schemeClr val="bg1"/>
                          </a:solidFill>
                        </a:rPr>
                        <a:t>STs</a:t>
                      </a:r>
                      <a:endParaRPr lang="en-US" dirty="0">
                        <a:solidFill>
                          <a:schemeClr val="bg1"/>
                        </a:solidFill>
                      </a:endParaRPr>
                    </a:p>
                  </a:txBody>
                  <a:tcPr/>
                </a:tc>
                <a:tc>
                  <a:txBody>
                    <a:bodyPr/>
                    <a:lstStyle/>
                    <a:p>
                      <a:pPr algn="ctr"/>
                      <a:r>
                        <a:rPr lang="en-US" dirty="0" smtClean="0">
                          <a:solidFill>
                            <a:schemeClr val="bg1"/>
                          </a:solidFill>
                        </a:rPr>
                        <a:t>OTH</a:t>
                      </a:r>
                      <a:endParaRPr lang="en-US" dirty="0">
                        <a:solidFill>
                          <a:schemeClr val="bg1"/>
                        </a:solidFill>
                      </a:endParaRPr>
                    </a:p>
                  </a:txBody>
                  <a:tcPr/>
                </a:tc>
              </a:tr>
              <a:tr h="278900">
                <a:tc>
                  <a:txBody>
                    <a:bodyPr/>
                    <a:lstStyle/>
                    <a:p>
                      <a:pPr algn="ctr"/>
                      <a:r>
                        <a:rPr lang="en-US" sz="1200" b="1" dirty="0" smtClean="0"/>
                        <a:t>ALL AGES</a:t>
                      </a:r>
                      <a:endParaRPr lang="en-US" sz="1200" b="1" dirty="0"/>
                    </a:p>
                  </a:txBody>
                  <a:tcPr/>
                </a:tc>
                <a:tc>
                  <a:txBody>
                    <a:bodyPr/>
                    <a:lstStyle/>
                    <a:p>
                      <a:pPr algn="ctr"/>
                      <a:r>
                        <a:rPr lang="en-US" sz="1050" dirty="0" smtClean="0"/>
                        <a:t>2.21</a:t>
                      </a:r>
                      <a:endParaRPr lang="en-US" sz="1050" dirty="0"/>
                    </a:p>
                  </a:txBody>
                  <a:tcPr/>
                </a:tc>
                <a:tc>
                  <a:txBody>
                    <a:bodyPr/>
                    <a:lstStyle/>
                    <a:p>
                      <a:pPr algn="ctr"/>
                      <a:r>
                        <a:rPr lang="en-US" sz="1050" dirty="0" smtClean="0"/>
                        <a:t>2.45</a:t>
                      </a:r>
                      <a:endParaRPr lang="en-US" sz="1050" dirty="0"/>
                    </a:p>
                  </a:txBody>
                  <a:tcPr/>
                </a:tc>
                <a:tc>
                  <a:txBody>
                    <a:bodyPr/>
                    <a:lstStyle/>
                    <a:p>
                      <a:pPr algn="ctr"/>
                      <a:r>
                        <a:rPr lang="en-US" sz="1050" dirty="0" smtClean="0"/>
                        <a:t>2.05</a:t>
                      </a:r>
                      <a:endParaRPr lang="en-US" sz="1050" dirty="0"/>
                    </a:p>
                  </a:txBody>
                  <a:tcPr/>
                </a:tc>
                <a:tc>
                  <a:txBody>
                    <a:bodyPr/>
                    <a:lstStyle/>
                    <a:p>
                      <a:pPr algn="ctr"/>
                      <a:r>
                        <a:rPr lang="en-US" sz="1050" dirty="0" smtClean="0"/>
                        <a:t>2.18</a:t>
                      </a:r>
                      <a:endParaRPr lang="en-US" sz="1050" dirty="0"/>
                    </a:p>
                  </a:txBody>
                  <a:tcPr/>
                </a:tc>
              </a:tr>
              <a:tr h="278900">
                <a:tc>
                  <a:txBody>
                    <a:bodyPr/>
                    <a:lstStyle/>
                    <a:p>
                      <a:pPr algn="ctr"/>
                      <a:r>
                        <a:rPr lang="en-US" sz="1200" b="1" dirty="0" smtClean="0"/>
                        <a:t>0-4</a:t>
                      </a:r>
                      <a:endParaRPr lang="en-US" sz="1200" b="1" dirty="0"/>
                    </a:p>
                  </a:txBody>
                  <a:tcPr/>
                </a:tc>
                <a:tc>
                  <a:txBody>
                    <a:bodyPr/>
                    <a:lstStyle/>
                    <a:p>
                      <a:pPr algn="ctr"/>
                      <a:r>
                        <a:rPr lang="en-US" sz="1050" dirty="0" smtClean="0"/>
                        <a:t>1.14</a:t>
                      </a:r>
                      <a:endParaRPr lang="en-US" sz="1050" dirty="0"/>
                    </a:p>
                  </a:txBody>
                  <a:tcPr/>
                </a:tc>
                <a:tc>
                  <a:txBody>
                    <a:bodyPr/>
                    <a:lstStyle/>
                    <a:p>
                      <a:pPr algn="ctr"/>
                      <a:r>
                        <a:rPr lang="en-US" sz="1050" dirty="0" smtClean="0"/>
                        <a:t>1.25</a:t>
                      </a:r>
                      <a:endParaRPr lang="en-US" sz="1050" dirty="0"/>
                    </a:p>
                  </a:txBody>
                  <a:tcPr/>
                </a:tc>
                <a:tc>
                  <a:txBody>
                    <a:bodyPr/>
                    <a:lstStyle/>
                    <a:p>
                      <a:pPr algn="ctr"/>
                      <a:r>
                        <a:rPr lang="en-US" sz="1400" dirty="0" smtClean="0">
                          <a:solidFill>
                            <a:srgbClr val="FF0000"/>
                          </a:solidFill>
                        </a:rPr>
                        <a:t>0.95</a:t>
                      </a:r>
                      <a:endParaRPr lang="en-US" sz="1400" dirty="0">
                        <a:solidFill>
                          <a:srgbClr val="FF0000"/>
                        </a:solidFill>
                      </a:endParaRPr>
                    </a:p>
                  </a:txBody>
                  <a:tcPr/>
                </a:tc>
                <a:tc>
                  <a:txBody>
                    <a:bodyPr/>
                    <a:lstStyle/>
                    <a:p>
                      <a:pPr algn="ctr"/>
                      <a:r>
                        <a:rPr lang="en-US" sz="1050" dirty="0" smtClean="0"/>
                        <a:t>1.15</a:t>
                      </a:r>
                      <a:endParaRPr lang="en-US" sz="1050" dirty="0"/>
                    </a:p>
                  </a:txBody>
                  <a:tcPr/>
                </a:tc>
              </a:tr>
              <a:tr h="278900">
                <a:tc>
                  <a:txBody>
                    <a:bodyPr/>
                    <a:lstStyle/>
                    <a:p>
                      <a:pPr algn="ctr"/>
                      <a:r>
                        <a:rPr lang="en-US" sz="1200" b="1" dirty="0" smtClean="0"/>
                        <a:t>5-9</a:t>
                      </a:r>
                      <a:endParaRPr lang="en-US" sz="1200" b="1" dirty="0"/>
                    </a:p>
                  </a:txBody>
                  <a:tcPr/>
                </a:tc>
                <a:tc>
                  <a:txBody>
                    <a:bodyPr/>
                    <a:lstStyle/>
                    <a:p>
                      <a:pPr algn="ctr"/>
                      <a:r>
                        <a:rPr lang="en-US" sz="1050" dirty="0" smtClean="0"/>
                        <a:t>1.54</a:t>
                      </a:r>
                      <a:endParaRPr lang="en-US" sz="1050" dirty="0"/>
                    </a:p>
                  </a:txBody>
                  <a:tcPr/>
                </a:tc>
                <a:tc>
                  <a:txBody>
                    <a:bodyPr/>
                    <a:lstStyle/>
                    <a:p>
                      <a:pPr algn="ctr"/>
                      <a:r>
                        <a:rPr lang="en-US" sz="1050" dirty="0" smtClean="0"/>
                        <a:t>1.67</a:t>
                      </a:r>
                      <a:endParaRPr lang="en-US" sz="1050" dirty="0"/>
                    </a:p>
                  </a:txBody>
                  <a:tcPr/>
                </a:tc>
                <a:tc>
                  <a:txBody>
                    <a:bodyPr/>
                    <a:lstStyle/>
                    <a:p>
                      <a:pPr algn="ctr"/>
                      <a:r>
                        <a:rPr lang="en-US" sz="1400" dirty="0" smtClean="0">
                          <a:solidFill>
                            <a:srgbClr val="FF0000"/>
                          </a:solidFill>
                        </a:rPr>
                        <a:t>1.37</a:t>
                      </a:r>
                      <a:endParaRPr lang="en-US" sz="1400" dirty="0">
                        <a:solidFill>
                          <a:srgbClr val="FF0000"/>
                        </a:solidFill>
                      </a:endParaRPr>
                    </a:p>
                  </a:txBody>
                  <a:tcPr/>
                </a:tc>
                <a:tc>
                  <a:txBody>
                    <a:bodyPr/>
                    <a:lstStyle/>
                    <a:p>
                      <a:pPr algn="ctr"/>
                      <a:r>
                        <a:rPr lang="en-US" sz="1050" dirty="0" smtClean="0"/>
                        <a:t>1.53</a:t>
                      </a:r>
                      <a:endParaRPr lang="en-US" sz="1050" dirty="0"/>
                    </a:p>
                  </a:txBody>
                  <a:tcPr/>
                </a:tc>
              </a:tr>
              <a:tr h="278900">
                <a:tc>
                  <a:txBody>
                    <a:bodyPr/>
                    <a:lstStyle/>
                    <a:p>
                      <a:pPr algn="ctr"/>
                      <a:r>
                        <a:rPr lang="en-US" sz="1200" b="1" dirty="0" smtClean="0"/>
                        <a:t>10-19</a:t>
                      </a:r>
                      <a:endParaRPr lang="en-US" sz="1200" b="1" dirty="0"/>
                    </a:p>
                  </a:txBody>
                  <a:tcPr/>
                </a:tc>
                <a:tc>
                  <a:txBody>
                    <a:bodyPr/>
                    <a:lstStyle/>
                    <a:p>
                      <a:pPr algn="ctr"/>
                      <a:r>
                        <a:rPr lang="en-US" sz="1050" dirty="0" smtClean="0"/>
                        <a:t>1.82</a:t>
                      </a:r>
                      <a:endParaRPr lang="en-US" sz="1050" dirty="0"/>
                    </a:p>
                  </a:txBody>
                  <a:tcPr/>
                </a:tc>
                <a:tc>
                  <a:txBody>
                    <a:bodyPr/>
                    <a:lstStyle/>
                    <a:p>
                      <a:pPr algn="ctr"/>
                      <a:r>
                        <a:rPr lang="en-US" sz="1050" dirty="0" smtClean="0"/>
                        <a:t>1.98</a:t>
                      </a:r>
                      <a:endParaRPr lang="en-US" sz="1050" dirty="0"/>
                    </a:p>
                  </a:txBody>
                  <a:tcPr/>
                </a:tc>
                <a:tc>
                  <a:txBody>
                    <a:bodyPr/>
                    <a:lstStyle/>
                    <a:p>
                      <a:pPr algn="ctr"/>
                      <a:r>
                        <a:rPr lang="en-US" sz="1400" dirty="0" smtClean="0">
                          <a:solidFill>
                            <a:srgbClr val="FF0000"/>
                          </a:solidFill>
                        </a:rPr>
                        <a:t>1.64</a:t>
                      </a:r>
                      <a:endParaRPr lang="en-US" sz="1400" dirty="0">
                        <a:solidFill>
                          <a:srgbClr val="FF0000"/>
                        </a:solidFill>
                      </a:endParaRPr>
                    </a:p>
                  </a:txBody>
                  <a:tcPr/>
                </a:tc>
                <a:tc>
                  <a:txBody>
                    <a:bodyPr/>
                    <a:lstStyle/>
                    <a:p>
                      <a:pPr algn="ctr"/>
                      <a:r>
                        <a:rPr lang="en-US" sz="1050" dirty="0" smtClean="0"/>
                        <a:t>1.81</a:t>
                      </a:r>
                      <a:endParaRPr lang="en-US" sz="1050" dirty="0"/>
                    </a:p>
                  </a:txBody>
                  <a:tcPr/>
                </a:tc>
              </a:tr>
              <a:tr h="278900">
                <a:tc>
                  <a:txBody>
                    <a:bodyPr/>
                    <a:lstStyle/>
                    <a:p>
                      <a:pPr algn="ctr"/>
                      <a:r>
                        <a:rPr lang="en-US" sz="1200" b="1" dirty="0" smtClean="0"/>
                        <a:t>20-29</a:t>
                      </a:r>
                      <a:endParaRPr lang="en-US" sz="1200" b="1" dirty="0"/>
                    </a:p>
                  </a:txBody>
                  <a:tcPr/>
                </a:tc>
                <a:tc>
                  <a:txBody>
                    <a:bodyPr/>
                    <a:lstStyle/>
                    <a:p>
                      <a:pPr algn="ctr"/>
                      <a:r>
                        <a:rPr lang="en-US" sz="1050" dirty="0" smtClean="0"/>
                        <a:t>1.97</a:t>
                      </a:r>
                      <a:endParaRPr lang="en-US" sz="1050" dirty="0"/>
                    </a:p>
                  </a:txBody>
                  <a:tcPr/>
                </a:tc>
                <a:tc>
                  <a:txBody>
                    <a:bodyPr/>
                    <a:lstStyle/>
                    <a:p>
                      <a:pPr algn="ctr"/>
                      <a:r>
                        <a:rPr lang="en-US" sz="1050" dirty="0" smtClean="0"/>
                        <a:t>2.21</a:t>
                      </a:r>
                      <a:endParaRPr lang="en-US" sz="1050" dirty="0"/>
                    </a:p>
                  </a:txBody>
                  <a:tcPr/>
                </a:tc>
                <a:tc>
                  <a:txBody>
                    <a:bodyPr/>
                    <a:lstStyle/>
                    <a:p>
                      <a:pPr algn="ctr"/>
                      <a:r>
                        <a:rPr lang="en-US" sz="1400" dirty="0" smtClean="0">
                          <a:solidFill>
                            <a:srgbClr val="FF0000"/>
                          </a:solidFill>
                        </a:rPr>
                        <a:t>1.73</a:t>
                      </a:r>
                      <a:endParaRPr lang="en-US" sz="1400" dirty="0">
                        <a:solidFill>
                          <a:srgbClr val="FF0000"/>
                        </a:solidFill>
                      </a:endParaRPr>
                    </a:p>
                  </a:txBody>
                  <a:tcPr/>
                </a:tc>
                <a:tc>
                  <a:txBody>
                    <a:bodyPr/>
                    <a:lstStyle/>
                    <a:p>
                      <a:pPr algn="ctr"/>
                      <a:r>
                        <a:rPr lang="en-US" sz="1050" dirty="0" smtClean="0"/>
                        <a:t>1.94</a:t>
                      </a:r>
                      <a:endParaRPr lang="en-US" sz="1050" dirty="0"/>
                    </a:p>
                  </a:txBody>
                  <a:tcPr/>
                </a:tc>
              </a:tr>
              <a:tr h="278900">
                <a:tc>
                  <a:txBody>
                    <a:bodyPr/>
                    <a:lstStyle/>
                    <a:p>
                      <a:pPr algn="ctr"/>
                      <a:r>
                        <a:rPr lang="en-US" sz="1200" b="1" dirty="0" smtClean="0"/>
                        <a:t>30-39</a:t>
                      </a:r>
                      <a:endParaRPr lang="en-US" sz="1200" b="1" dirty="0"/>
                    </a:p>
                  </a:txBody>
                  <a:tcPr/>
                </a:tc>
                <a:tc>
                  <a:txBody>
                    <a:bodyPr/>
                    <a:lstStyle/>
                    <a:p>
                      <a:pPr algn="ctr"/>
                      <a:r>
                        <a:rPr lang="en-US" sz="1050" dirty="0" smtClean="0"/>
                        <a:t>2.09</a:t>
                      </a:r>
                      <a:endParaRPr lang="en-US" sz="1050" dirty="0"/>
                    </a:p>
                  </a:txBody>
                  <a:tcPr/>
                </a:tc>
                <a:tc>
                  <a:txBody>
                    <a:bodyPr/>
                    <a:lstStyle/>
                    <a:p>
                      <a:pPr algn="ctr"/>
                      <a:r>
                        <a:rPr lang="en-US" sz="1050" dirty="0" smtClean="0"/>
                        <a:t>2.38</a:t>
                      </a:r>
                      <a:endParaRPr lang="en-US" sz="1050" dirty="0"/>
                    </a:p>
                  </a:txBody>
                  <a:tcPr/>
                </a:tc>
                <a:tc>
                  <a:txBody>
                    <a:bodyPr/>
                    <a:lstStyle/>
                    <a:p>
                      <a:pPr algn="ctr"/>
                      <a:r>
                        <a:rPr lang="en-US" sz="1400" dirty="0" smtClean="0">
                          <a:solidFill>
                            <a:srgbClr val="FF0000"/>
                          </a:solidFill>
                        </a:rPr>
                        <a:t>1.83</a:t>
                      </a:r>
                      <a:endParaRPr lang="en-US" sz="1400" dirty="0">
                        <a:solidFill>
                          <a:srgbClr val="FF0000"/>
                        </a:solidFill>
                      </a:endParaRPr>
                    </a:p>
                  </a:txBody>
                  <a:tcPr/>
                </a:tc>
                <a:tc>
                  <a:txBody>
                    <a:bodyPr/>
                    <a:lstStyle/>
                    <a:p>
                      <a:pPr algn="ctr"/>
                      <a:r>
                        <a:rPr lang="en-US" sz="1050" dirty="0" smtClean="0"/>
                        <a:t>2.06</a:t>
                      </a:r>
                      <a:endParaRPr lang="en-US" sz="1050" dirty="0"/>
                    </a:p>
                  </a:txBody>
                  <a:tcPr/>
                </a:tc>
              </a:tr>
              <a:tr h="278900">
                <a:tc>
                  <a:txBody>
                    <a:bodyPr/>
                    <a:lstStyle/>
                    <a:p>
                      <a:pPr algn="ctr"/>
                      <a:r>
                        <a:rPr lang="en-US" sz="1200" b="1" dirty="0" smtClean="0"/>
                        <a:t>40-49</a:t>
                      </a:r>
                      <a:endParaRPr lang="en-US" sz="1200" b="1" dirty="0"/>
                    </a:p>
                  </a:txBody>
                  <a:tcPr/>
                </a:tc>
                <a:tc>
                  <a:txBody>
                    <a:bodyPr/>
                    <a:lstStyle/>
                    <a:p>
                      <a:pPr algn="ctr"/>
                      <a:r>
                        <a:rPr lang="en-US" sz="1050" dirty="0" smtClean="0"/>
                        <a:t>2.31</a:t>
                      </a:r>
                      <a:endParaRPr lang="en-US" sz="1050" dirty="0"/>
                    </a:p>
                  </a:txBody>
                  <a:tcPr/>
                </a:tc>
                <a:tc>
                  <a:txBody>
                    <a:bodyPr/>
                    <a:lstStyle/>
                    <a:p>
                      <a:pPr algn="ctr"/>
                      <a:r>
                        <a:rPr lang="en-US" sz="1050" dirty="0" smtClean="0"/>
                        <a:t>2.64</a:t>
                      </a:r>
                      <a:endParaRPr lang="en-US" sz="1050" dirty="0"/>
                    </a:p>
                  </a:txBody>
                  <a:tcPr/>
                </a:tc>
                <a:tc>
                  <a:txBody>
                    <a:bodyPr/>
                    <a:lstStyle/>
                    <a:p>
                      <a:pPr algn="ctr"/>
                      <a:r>
                        <a:rPr lang="en-US" sz="1400" dirty="0" smtClean="0">
                          <a:solidFill>
                            <a:srgbClr val="FF0000"/>
                          </a:solidFill>
                        </a:rPr>
                        <a:t>2.14</a:t>
                      </a:r>
                      <a:endParaRPr lang="en-US" sz="1400" dirty="0">
                        <a:solidFill>
                          <a:srgbClr val="FF0000"/>
                        </a:solidFill>
                      </a:endParaRPr>
                    </a:p>
                  </a:txBody>
                  <a:tcPr/>
                </a:tc>
                <a:tc>
                  <a:txBody>
                    <a:bodyPr/>
                    <a:lstStyle/>
                    <a:p>
                      <a:pPr algn="ctr"/>
                      <a:r>
                        <a:rPr lang="en-US" sz="1050" dirty="0" smtClean="0"/>
                        <a:t>2.26</a:t>
                      </a:r>
                      <a:endParaRPr lang="en-US" sz="1050" dirty="0"/>
                    </a:p>
                  </a:txBody>
                  <a:tcPr/>
                </a:tc>
              </a:tr>
              <a:tr h="278900">
                <a:tc>
                  <a:txBody>
                    <a:bodyPr/>
                    <a:lstStyle/>
                    <a:p>
                      <a:pPr algn="ctr"/>
                      <a:r>
                        <a:rPr lang="en-US" sz="1200" b="1" dirty="0" smtClean="0"/>
                        <a:t>50-59</a:t>
                      </a:r>
                      <a:endParaRPr lang="en-US" sz="1200" b="1" dirty="0"/>
                    </a:p>
                  </a:txBody>
                  <a:tcPr/>
                </a:tc>
                <a:tc>
                  <a:txBody>
                    <a:bodyPr/>
                    <a:lstStyle/>
                    <a:p>
                      <a:pPr algn="ctr"/>
                      <a:r>
                        <a:rPr lang="en-US" sz="1050" dirty="0" smtClean="0"/>
                        <a:t>2.83</a:t>
                      </a:r>
                      <a:endParaRPr lang="en-US" sz="1050" dirty="0"/>
                    </a:p>
                  </a:txBody>
                  <a:tcPr/>
                </a:tc>
                <a:tc>
                  <a:txBody>
                    <a:bodyPr/>
                    <a:lstStyle/>
                    <a:p>
                      <a:pPr algn="ctr"/>
                      <a:r>
                        <a:rPr lang="en-US" sz="1050" dirty="0" smtClean="0"/>
                        <a:t>3.30</a:t>
                      </a:r>
                      <a:endParaRPr lang="en-US" sz="1050" dirty="0"/>
                    </a:p>
                  </a:txBody>
                  <a:tcPr/>
                </a:tc>
                <a:tc>
                  <a:txBody>
                    <a:bodyPr/>
                    <a:lstStyle/>
                    <a:p>
                      <a:pPr algn="ctr"/>
                      <a:r>
                        <a:rPr lang="en-US" sz="1050" dirty="0" smtClean="0"/>
                        <a:t>2.95</a:t>
                      </a:r>
                      <a:endParaRPr lang="en-US" sz="1050" dirty="0"/>
                    </a:p>
                  </a:txBody>
                  <a:tcPr/>
                </a:tc>
                <a:tc>
                  <a:txBody>
                    <a:bodyPr/>
                    <a:lstStyle/>
                    <a:p>
                      <a:pPr algn="ctr"/>
                      <a:r>
                        <a:rPr lang="en-US" sz="1050" dirty="0" smtClean="0"/>
                        <a:t>2.72</a:t>
                      </a:r>
                      <a:endParaRPr lang="en-US" sz="1050" dirty="0"/>
                    </a:p>
                  </a:txBody>
                  <a:tcPr/>
                </a:tc>
              </a:tr>
              <a:tr h="278900">
                <a:tc>
                  <a:txBody>
                    <a:bodyPr/>
                    <a:lstStyle/>
                    <a:p>
                      <a:pPr algn="ctr"/>
                      <a:r>
                        <a:rPr lang="en-US" sz="1200" b="1" dirty="0" smtClean="0"/>
                        <a:t>60-69</a:t>
                      </a:r>
                      <a:endParaRPr lang="en-US" sz="1200" b="1" dirty="0"/>
                    </a:p>
                  </a:txBody>
                  <a:tcPr/>
                </a:tc>
                <a:tc>
                  <a:txBody>
                    <a:bodyPr/>
                    <a:lstStyle/>
                    <a:p>
                      <a:pPr algn="ctr"/>
                      <a:r>
                        <a:rPr lang="en-US" sz="1050" dirty="0" smtClean="0"/>
                        <a:t>4.15</a:t>
                      </a:r>
                      <a:endParaRPr lang="en-US" sz="1050" dirty="0"/>
                    </a:p>
                  </a:txBody>
                  <a:tcPr/>
                </a:tc>
                <a:tc>
                  <a:txBody>
                    <a:bodyPr/>
                    <a:lstStyle/>
                    <a:p>
                      <a:pPr algn="ctr"/>
                      <a:r>
                        <a:rPr lang="en-US" sz="1050" dirty="0" smtClean="0"/>
                        <a:t>4.89</a:t>
                      </a:r>
                      <a:endParaRPr lang="en-US" sz="1050" dirty="0"/>
                    </a:p>
                  </a:txBody>
                  <a:tcPr/>
                </a:tc>
                <a:tc>
                  <a:txBody>
                    <a:bodyPr/>
                    <a:lstStyle/>
                    <a:p>
                      <a:pPr algn="ctr"/>
                      <a:r>
                        <a:rPr lang="en-US" sz="1050" dirty="0" smtClean="0"/>
                        <a:t>5.13</a:t>
                      </a:r>
                      <a:endParaRPr lang="en-US" sz="1050" dirty="0"/>
                    </a:p>
                  </a:txBody>
                  <a:tcPr/>
                </a:tc>
                <a:tc>
                  <a:txBody>
                    <a:bodyPr/>
                    <a:lstStyle/>
                    <a:p>
                      <a:pPr algn="ctr"/>
                      <a:r>
                        <a:rPr lang="en-US" sz="1050" dirty="0" smtClean="0"/>
                        <a:t>3.90</a:t>
                      </a:r>
                      <a:endParaRPr lang="en-US" sz="1050" dirty="0"/>
                    </a:p>
                  </a:txBody>
                  <a:tcPr/>
                </a:tc>
              </a:tr>
              <a:tr h="278900">
                <a:tc>
                  <a:txBody>
                    <a:bodyPr/>
                    <a:lstStyle/>
                    <a:p>
                      <a:pPr algn="ctr"/>
                      <a:r>
                        <a:rPr lang="en-US" sz="1200" b="1" dirty="0" smtClean="0"/>
                        <a:t>70-79</a:t>
                      </a:r>
                      <a:endParaRPr lang="en-US" sz="1200" b="1" dirty="0"/>
                    </a:p>
                  </a:txBody>
                  <a:tcPr/>
                </a:tc>
                <a:tc>
                  <a:txBody>
                    <a:bodyPr/>
                    <a:lstStyle/>
                    <a:p>
                      <a:pPr algn="ctr"/>
                      <a:r>
                        <a:rPr lang="en-US" sz="1050" dirty="0" smtClean="0"/>
                        <a:t>6.22</a:t>
                      </a:r>
                      <a:endParaRPr lang="en-US" sz="1050" dirty="0"/>
                    </a:p>
                  </a:txBody>
                  <a:tcPr/>
                </a:tc>
                <a:tc>
                  <a:txBody>
                    <a:bodyPr/>
                    <a:lstStyle/>
                    <a:p>
                      <a:pPr algn="ctr"/>
                      <a:r>
                        <a:rPr lang="en-US" sz="1050" dirty="0" smtClean="0"/>
                        <a:t>7.45</a:t>
                      </a:r>
                      <a:endParaRPr lang="en-US" sz="1050" dirty="0"/>
                    </a:p>
                  </a:txBody>
                  <a:tcPr/>
                </a:tc>
                <a:tc>
                  <a:txBody>
                    <a:bodyPr/>
                    <a:lstStyle/>
                    <a:p>
                      <a:pPr algn="ctr"/>
                      <a:r>
                        <a:rPr lang="en-US" sz="1050" dirty="0" smtClean="0"/>
                        <a:t>8.45</a:t>
                      </a:r>
                      <a:endParaRPr lang="en-US" sz="1050" dirty="0"/>
                    </a:p>
                  </a:txBody>
                  <a:tcPr/>
                </a:tc>
                <a:tc>
                  <a:txBody>
                    <a:bodyPr/>
                    <a:lstStyle/>
                    <a:p>
                      <a:pPr algn="ctr"/>
                      <a:r>
                        <a:rPr lang="en-US" sz="1050" dirty="0" smtClean="0"/>
                        <a:t>5.81</a:t>
                      </a:r>
                      <a:endParaRPr lang="en-US" sz="1050" dirty="0"/>
                    </a:p>
                  </a:txBody>
                  <a:tcPr/>
                </a:tc>
              </a:tr>
              <a:tr h="278900">
                <a:tc>
                  <a:txBody>
                    <a:bodyPr/>
                    <a:lstStyle/>
                    <a:p>
                      <a:pPr algn="ctr"/>
                      <a:r>
                        <a:rPr lang="en-US" sz="1200" b="1" dirty="0" smtClean="0"/>
                        <a:t>80-89</a:t>
                      </a:r>
                      <a:endParaRPr lang="en-US" sz="1200" b="1" dirty="0"/>
                    </a:p>
                  </a:txBody>
                  <a:tcPr/>
                </a:tc>
                <a:tc>
                  <a:txBody>
                    <a:bodyPr/>
                    <a:lstStyle/>
                    <a:p>
                      <a:pPr algn="ctr"/>
                      <a:r>
                        <a:rPr lang="en-US" sz="1050" dirty="0" smtClean="0"/>
                        <a:t>8.41</a:t>
                      </a:r>
                      <a:endParaRPr lang="en-US" sz="1050" dirty="0"/>
                    </a:p>
                  </a:txBody>
                  <a:tcPr/>
                </a:tc>
                <a:tc>
                  <a:txBody>
                    <a:bodyPr/>
                    <a:lstStyle/>
                    <a:p>
                      <a:pPr algn="ctr"/>
                      <a:r>
                        <a:rPr lang="en-US" sz="1050" dirty="0" smtClean="0"/>
                        <a:t>9.79</a:t>
                      </a:r>
                      <a:endParaRPr lang="en-US" sz="1050" dirty="0"/>
                    </a:p>
                  </a:txBody>
                  <a:tcPr/>
                </a:tc>
                <a:tc>
                  <a:txBody>
                    <a:bodyPr/>
                    <a:lstStyle/>
                    <a:p>
                      <a:pPr algn="ctr"/>
                      <a:r>
                        <a:rPr lang="en-US" sz="1050" dirty="0" smtClean="0"/>
                        <a:t>11.55</a:t>
                      </a:r>
                      <a:endParaRPr lang="en-US" sz="1050" dirty="0"/>
                    </a:p>
                  </a:txBody>
                  <a:tcPr/>
                </a:tc>
                <a:tc>
                  <a:txBody>
                    <a:bodyPr/>
                    <a:lstStyle/>
                    <a:p>
                      <a:pPr algn="ctr"/>
                      <a:r>
                        <a:rPr lang="en-US" sz="1050" dirty="0" smtClean="0"/>
                        <a:t>7.97</a:t>
                      </a:r>
                      <a:endParaRPr lang="en-US" sz="1050" dirty="0"/>
                    </a:p>
                  </a:txBody>
                  <a:tcPr/>
                </a:tc>
              </a:tr>
              <a:tr h="278900">
                <a:tc>
                  <a:txBody>
                    <a:bodyPr/>
                    <a:lstStyle/>
                    <a:p>
                      <a:pPr algn="ctr"/>
                      <a:r>
                        <a:rPr lang="en-US" sz="1200" b="1" dirty="0" smtClean="0"/>
                        <a:t>90+</a:t>
                      </a:r>
                      <a:endParaRPr lang="en-US" sz="1200" b="1" dirty="0"/>
                    </a:p>
                  </a:txBody>
                  <a:tcPr/>
                </a:tc>
                <a:tc>
                  <a:txBody>
                    <a:bodyPr/>
                    <a:lstStyle/>
                    <a:p>
                      <a:pPr algn="ctr"/>
                      <a:r>
                        <a:rPr lang="en-US" sz="1050" dirty="0" smtClean="0"/>
                        <a:t>8.40</a:t>
                      </a:r>
                      <a:endParaRPr lang="en-US" sz="1050" dirty="0"/>
                    </a:p>
                  </a:txBody>
                  <a:tcPr/>
                </a:tc>
                <a:tc>
                  <a:txBody>
                    <a:bodyPr/>
                    <a:lstStyle/>
                    <a:p>
                      <a:pPr algn="ctr"/>
                      <a:r>
                        <a:rPr lang="en-US" sz="1050" dirty="0" smtClean="0"/>
                        <a:t>9.06</a:t>
                      </a:r>
                      <a:endParaRPr lang="en-US" sz="1050" dirty="0"/>
                    </a:p>
                  </a:txBody>
                  <a:tcPr/>
                </a:tc>
                <a:tc>
                  <a:txBody>
                    <a:bodyPr/>
                    <a:lstStyle/>
                    <a:p>
                      <a:pPr algn="ctr"/>
                      <a:r>
                        <a:rPr lang="en-US" sz="1050" dirty="0" smtClean="0"/>
                        <a:t>10.30</a:t>
                      </a:r>
                      <a:endParaRPr lang="en-US" sz="1050" dirty="0"/>
                    </a:p>
                  </a:txBody>
                  <a:tcPr/>
                </a:tc>
                <a:tc>
                  <a:txBody>
                    <a:bodyPr/>
                    <a:lstStyle/>
                    <a:p>
                      <a:pPr algn="ctr"/>
                      <a:r>
                        <a:rPr lang="en-US" sz="1050" dirty="0" smtClean="0"/>
                        <a:t>8.14</a:t>
                      </a:r>
                      <a:endParaRPr lang="en-US" sz="1050" dirty="0"/>
                    </a:p>
                  </a:txBody>
                  <a:tcPr/>
                </a:tc>
              </a:tr>
              <a:tr h="399358">
                <a:tc>
                  <a:txBody>
                    <a:bodyPr/>
                    <a:lstStyle/>
                    <a:p>
                      <a:pPr algn="ctr"/>
                      <a:r>
                        <a:rPr lang="en-US" sz="1200" b="1" dirty="0" smtClean="0"/>
                        <a:t>AGE NOT STATED</a:t>
                      </a:r>
                      <a:endParaRPr lang="en-US" sz="1200" b="1" dirty="0"/>
                    </a:p>
                  </a:txBody>
                  <a:tcPr/>
                </a:tc>
                <a:tc>
                  <a:txBody>
                    <a:bodyPr/>
                    <a:lstStyle/>
                    <a:p>
                      <a:pPr algn="ctr"/>
                      <a:r>
                        <a:rPr lang="en-US" sz="1050" dirty="0" smtClean="0"/>
                        <a:t>3.07</a:t>
                      </a:r>
                      <a:endParaRPr lang="en-US" sz="1050" dirty="0"/>
                    </a:p>
                  </a:txBody>
                  <a:tcPr/>
                </a:tc>
                <a:tc>
                  <a:txBody>
                    <a:bodyPr/>
                    <a:lstStyle/>
                    <a:p>
                      <a:pPr algn="ctr"/>
                      <a:r>
                        <a:rPr lang="en-US" sz="1050" dirty="0" smtClean="0"/>
                        <a:t>3.25</a:t>
                      </a:r>
                      <a:endParaRPr lang="en-US" sz="1050" dirty="0"/>
                    </a:p>
                  </a:txBody>
                  <a:tcPr/>
                </a:tc>
                <a:tc>
                  <a:txBody>
                    <a:bodyPr/>
                    <a:lstStyle/>
                    <a:p>
                      <a:pPr algn="ctr"/>
                      <a:r>
                        <a:rPr lang="en-US" sz="1050" dirty="0" smtClean="0"/>
                        <a:t>2.78</a:t>
                      </a:r>
                      <a:endParaRPr lang="en-US" sz="1050" dirty="0"/>
                    </a:p>
                  </a:txBody>
                  <a:tcPr/>
                </a:tc>
                <a:tc>
                  <a:txBody>
                    <a:bodyPr/>
                    <a:lstStyle/>
                    <a:p>
                      <a:pPr algn="ctr"/>
                      <a:r>
                        <a:rPr lang="en-US" sz="1050" dirty="0" smtClean="0"/>
                        <a:t>3.06</a:t>
                      </a:r>
                      <a:endParaRPr lang="en-US" sz="1050" dirty="0"/>
                    </a:p>
                  </a:txBody>
                  <a:tcPr/>
                </a:tc>
              </a:tr>
            </a:tbl>
          </a:graphicData>
        </a:graphic>
      </p:graphicFrame>
      <p:sp>
        <p:nvSpPr>
          <p:cNvPr id="21" name="Content Placeholder 2"/>
          <p:cNvSpPr>
            <a:spLocks noGrp="1"/>
          </p:cNvSpPr>
          <p:nvPr>
            <p:ph sz="half" idx="1"/>
          </p:nvPr>
        </p:nvSpPr>
        <p:spPr>
          <a:xfrm>
            <a:off x="6019800" y="1447800"/>
            <a:ext cx="2971800" cy="4754563"/>
          </a:xfrm>
          <a:ln/>
        </p:spPr>
        <p:style>
          <a:lnRef idx="1">
            <a:schemeClr val="dk1"/>
          </a:lnRef>
          <a:fillRef idx="3">
            <a:schemeClr val="dk1"/>
          </a:fillRef>
          <a:effectRef idx="2">
            <a:schemeClr val="dk1"/>
          </a:effectRef>
          <a:fontRef idx="minor">
            <a:schemeClr val="lt1"/>
          </a:fontRef>
        </p:style>
        <p:txBody>
          <a:bodyPr>
            <a:normAutofit/>
          </a:bodyPr>
          <a:lstStyle/>
          <a:p>
            <a:pPr>
              <a:buFont typeface="Wingdings" pitchFamily="2" charset="2"/>
              <a:buChar char="§"/>
            </a:pPr>
            <a:endParaRPr lang="en-US" sz="1800" dirty="0" smtClean="0"/>
          </a:p>
          <a:p>
            <a:pPr>
              <a:buFont typeface="Wingdings" pitchFamily="2" charset="2"/>
              <a:buChar char="§"/>
            </a:pPr>
            <a:r>
              <a:rPr lang="en-US" sz="1800" dirty="0" smtClean="0"/>
              <a:t>disability among STs in lower age-groups upto 40-49 is significantly lower than the other social groups</a:t>
            </a:r>
          </a:p>
          <a:p>
            <a:pPr>
              <a:buNone/>
            </a:pPr>
            <a:endParaRPr lang="en-US" sz="1800" dirty="0" smtClean="0"/>
          </a:p>
          <a:p>
            <a:pPr>
              <a:buFont typeface="Wingdings" pitchFamily="2" charset="2"/>
              <a:buChar char="§"/>
            </a:pPr>
            <a:r>
              <a:rPr lang="en-US" sz="1800" dirty="0" smtClean="0"/>
              <a:t>in the higher age group i.e.60 onwards, it is high among STs</a:t>
            </a:r>
          </a:p>
          <a:p>
            <a:pPr>
              <a:buNone/>
            </a:pPr>
            <a:endParaRPr lang="en-US" sz="1800" dirty="0" smtClean="0"/>
          </a:p>
          <a:p>
            <a:pPr>
              <a:buFont typeface="Wingdings" pitchFamily="2" charset="2"/>
              <a:buChar char="§"/>
            </a:pPr>
            <a:r>
              <a:rPr lang="en-US" sz="1800" dirty="0" smtClean="0"/>
              <a:t>disability among SCs is invariably higher than others in all age-groups</a:t>
            </a:r>
            <a:endParaRPr lang="en-US" sz="1800" dirty="0"/>
          </a:p>
        </p:txBody>
      </p:sp>
    </p:spTree>
  </p:cSld>
  <p:clrMapOvr>
    <a:masterClrMapping/>
  </p:clrMapOvr>
  <p:transition spd="med">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239000" cy="1022350"/>
          </a:xfrm>
        </p:spPr>
        <p:style>
          <a:lnRef idx="1">
            <a:schemeClr val="dk1"/>
          </a:lnRef>
          <a:fillRef idx="2">
            <a:schemeClr val="dk1"/>
          </a:fillRef>
          <a:effectRef idx="1">
            <a:schemeClr val="dk1"/>
          </a:effectRef>
          <a:fontRef idx="minor">
            <a:schemeClr val="dk1"/>
          </a:fontRef>
        </p:style>
        <p:txBody>
          <a:bodyPr>
            <a:normAutofit/>
          </a:bodyPr>
          <a:lstStyle/>
          <a:p>
            <a:pPr algn="ctr"/>
            <a:r>
              <a:rPr lang="en-US" sz="2400" b="1" dirty="0" smtClean="0">
                <a:solidFill>
                  <a:schemeClr val="bg1"/>
                </a:solidFill>
              </a:rPr>
              <a:t>Disable Population by age and Social Group</a:t>
            </a:r>
            <a:br>
              <a:rPr lang="en-US" sz="2400" b="1" dirty="0" smtClean="0">
                <a:solidFill>
                  <a:schemeClr val="bg1"/>
                </a:solidFill>
              </a:rPr>
            </a:br>
            <a:r>
              <a:rPr lang="en-US" sz="2400" b="1" dirty="0" smtClean="0">
                <a:solidFill>
                  <a:schemeClr val="bg1"/>
                </a:solidFill>
              </a:rPr>
              <a:t> ( Contd.) India : 2011</a:t>
            </a:r>
            <a:endParaRPr lang="en-US" sz="2400" dirty="0"/>
          </a:p>
        </p:txBody>
      </p:sp>
      <p:sp>
        <p:nvSpPr>
          <p:cNvPr id="6" name="Text Placeholder 5"/>
          <p:cNvSpPr>
            <a:spLocks noGrp="1"/>
          </p:cNvSpPr>
          <p:nvPr>
            <p:ph type="body" idx="1"/>
          </p:nvPr>
        </p:nvSpPr>
        <p:spPr>
          <a:xfrm>
            <a:off x="685800" y="1828800"/>
            <a:ext cx="3581400" cy="685800"/>
          </a:xfrm>
          <a:ln/>
        </p:spPr>
        <p:style>
          <a:lnRef idx="1">
            <a:schemeClr val="dk1"/>
          </a:lnRef>
          <a:fillRef idx="2">
            <a:schemeClr val="dk1"/>
          </a:fillRef>
          <a:effectRef idx="1">
            <a:schemeClr val="dk1"/>
          </a:effectRef>
          <a:fontRef idx="minor">
            <a:schemeClr val="dk1"/>
          </a:fontRef>
        </p:style>
        <p:txBody>
          <a:bodyPr>
            <a:normAutofit lnSpcReduction="10000"/>
          </a:bodyPr>
          <a:lstStyle/>
          <a:p>
            <a:pPr algn="ctr"/>
            <a:r>
              <a:rPr lang="en-US" sz="1200" dirty="0" smtClean="0">
                <a:solidFill>
                  <a:schemeClr val="bg1"/>
                </a:solidFill>
              </a:rPr>
              <a:t>Proportion of disabled population</a:t>
            </a:r>
          </a:p>
          <a:p>
            <a:pPr algn="ctr"/>
            <a:r>
              <a:rPr lang="en-US" sz="1200" dirty="0" smtClean="0">
                <a:solidFill>
                  <a:schemeClr val="bg1"/>
                </a:solidFill>
              </a:rPr>
              <a:t> by age SCs, STs and others </a:t>
            </a:r>
          </a:p>
          <a:p>
            <a:pPr algn="ctr"/>
            <a:r>
              <a:rPr lang="en-US" sz="1200" dirty="0" smtClean="0">
                <a:solidFill>
                  <a:schemeClr val="bg1"/>
                </a:solidFill>
              </a:rPr>
              <a:t>India,2011</a:t>
            </a:r>
            <a:endParaRPr lang="en-US" sz="1200" dirty="0">
              <a:solidFill>
                <a:schemeClr val="bg1"/>
              </a:solidFill>
            </a:endParaRPr>
          </a:p>
        </p:txBody>
      </p:sp>
      <p:graphicFrame>
        <p:nvGraphicFramePr>
          <p:cNvPr id="5" name="Content Placeholder 4"/>
          <p:cNvGraphicFramePr>
            <a:graphicFrameLocks noGrp="1"/>
          </p:cNvGraphicFramePr>
          <p:nvPr>
            <p:ph sz="quarter" idx="2"/>
          </p:nvPr>
        </p:nvGraphicFramePr>
        <p:xfrm>
          <a:off x="457200" y="2667000"/>
          <a:ext cx="4040188" cy="3941763"/>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7"/>
          <p:cNvSpPr>
            <a:spLocks noGrp="1"/>
          </p:cNvSpPr>
          <p:nvPr>
            <p:ph sz="quarter" idx="4"/>
          </p:nvPr>
        </p:nvSpPr>
        <p:spPr>
          <a:xfrm>
            <a:off x="4572000" y="1828801"/>
            <a:ext cx="4041775" cy="4419600"/>
          </a:xfrm>
          <a:ln/>
        </p:spPr>
        <p:style>
          <a:lnRef idx="1">
            <a:schemeClr val="dk1"/>
          </a:lnRef>
          <a:fillRef idx="3">
            <a:schemeClr val="dk1"/>
          </a:fillRef>
          <a:effectRef idx="2">
            <a:schemeClr val="dk1"/>
          </a:effectRef>
          <a:fontRef idx="minor">
            <a:schemeClr val="lt1"/>
          </a:fontRef>
        </p:style>
        <p:txBody>
          <a:bodyPr>
            <a:normAutofit/>
          </a:bodyPr>
          <a:lstStyle/>
          <a:p>
            <a:pPr>
              <a:buFont typeface="Wingdings" pitchFamily="2" charset="2"/>
              <a:buChar char="§"/>
            </a:pPr>
            <a:endParaRPr lang="en-US" sz="1800" dirty="0" smtClean="0"/>
          </a:p>
          <a:p>
            <a:pPr>
              <a:buFont typeface="Wingdings" pitchFamily="2" charset="2"/>
              <a:buChar char="§"/>
            </a:pPr>
            <a:r>
              <a:rPr lang="en-US" sz="1800" dirty="0" smtClean="0"/>
              <a:t>disability among STs in lower age-groups up to 40-49 is significantly lower than the other social groups</a:t>
            </a:r>
          </a:p>
          <a:p>
            <a:pPr>
              <a:buFont typeface="Wingdings" pitchFamily="2" charset="2"/>
              <a:buChar char="§"/>
            </a:pPr>
            <a:endParaRPr lang="en-US" sz="1800" dirty="0" smtClean="0"/>
          </a:p>
          <a:p>
            <a:pPr>
              <a:buFont typeface="Wingdings" pitchFamily="2" charset="2"/>
              <a:buChar char="§"/>
            </a:pPr>
            <a:r>
              <a:rPr lang="en-US" sz="1800" dirty="0" smtClean="0"/>
              <a:t>in the higher age group i.e. 60 onwards, it is high among STs</a:t>
            </a:r>
          </a:p>
          <a:p>
            <a:pPr>
              <a:buNone/>
            </a:pPr>
            <a:endParaRPr lang="en-US" sz="1800" dirty="0" smtClean="0"/>
          </a:p>
          <a:p>
            <a:pPr>
              <a:buFont typeface="Wingdings" pitchFamily="2" charset="2"/>
              <a:buChar char="§"/>
            </a:pPr>
            <a:r>
              <a:rPr lang="en-US" sz="1800" dirty="0" smtClean="0"/>
              <a:t>disability among SCs is invariably higher than others in all age-groups</a:t>
            </a:r>
            <a:endParaRPr lang="en-US" sz="1800" dirty="0"/>
          </a:p>
        </p:txBody>
      </p:sp>
      <p:pic>
        <p:nvPicPr>
          <p:cNvPr id="4" name="Picture 3" descr="vcare  logo.jpg"/>
          <p:cNvPicPr>
            <a:picLocks noChangeAspect="1"/>
          </p:cNvPicPr>
          <p:nvPr/>
        </p:nvPicPr>
        <p:blipFill>
          <a:blip r:embed="rId3">
            <a:lum bright="-10000" contrast="10000"/>
          </a:blip>
          <a:srcRect/>
          <a:stretch>
            <a:fillRect/>
          </a:stretch>
        </p:blipFill>
        <p:spPr>
          <a:xfrm>
            <a:off x="7924800" y="228600"/>
            <a:ext cx="980370" cy="990600"/>
          </a:xfrm>
          <a:prstGeom prst="rect">
            <a:avLst/>
          </a:prstGeom>
          <a:ln>
            <a:solidFill>
              <a:schemeClr val="bg1"/>
            </a:solidFill>
          </a:ln>
          <a:scene3d>
            <a:camera prst="obliqueTopRight"/>
            <a:lightRig rig="threePt" dir="t"/>
          </a:scene3d>
        </p:spPr>
        <p:style>
          <a:lnRef idx="1">
            <a:schemeClr val="dk1"/>
          </a:lnRef>
          <a:fillRef idx="2">
            <a:schemeClr val="dk1"/>
          </a:fillRef>
          <a:effectRef idx="1">
            <a:schemeClr val="dk1"/>
          </a:effectRef>
          <a:fontRef idx="minor">
            <a:schemeClr val="dk1"/>
          </a:fontRef>
        </p:style>
      </p:pic>
    </p:spTree>
  </p:cSld>
  <p:clrMapOvr>
    <a:masterClrMapping/>
  </p:clrMapOvr>
  <p:transition spd="med">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dirty="0" smtClean="0">
              <a:solidFill>
                <a:schemeClr val="bg1"/>
              </a:solidFill>
            </a:endParaRPr>
          </a:p>
          <a:p>
            <a:pPr algn="ctr">
              <a:buNone/>
            </a:pPr>
            <a:endParaRPr lang="en-US" dirty="0" smtClean="0">
              <a:solidFill>
                <a:schemeClr val="bg1"/>
              </a:solidFill>
            </a:endParaRPr>
          </a:p>
          <a:p>
            <a:pPr algn="ctr">
              <a:buNone/>
            </a:pPr>
            <a:endParaRPr lang="en-US" dirty="0" smtClean="0">
              <a:solidFill>
                <a:schemeClr val="bg1"/>
              </a:solidFill>
            </a:endParaRPr>
          </a:p>
          <a:p>
            <a:pPr algn="ctr">
              <a:buNone/>
            </a:pPr>
            <a:endParaRPr lang="en-US" dirty="0">
              <a:solidFill>
                <a:schemeClr val="bg1"/>
              </a:solidFill>
            </a:endParaRPr>
          </a:p>
        </p:txBody>
      </p:sp>
      <p:pic>
        <p:nvPicPr>
          <p:cNvPr id="4" name="Picture 3" descr="vcare  logo.jpg"/>
          <p:cNvPicPr>
            <a:picLocks noChangeAspect="1"/>
          </p:cNvPicPr>
          <p:nvPr/>
        </p:nvPicPr>
        <p:blipFill>
          <a:blip r:embed="rId2">
            <a:lum bright="-10000" contrast="10000"/>
          </a:blip>
          <a:srcRect/>
          <a:stretch>
            <a:fillRect/>
          </a:stretch>
        </p:blipFill>
        <p:spPr>
          <a:xfrm>
            <a:off x="533400" y="609600"/>
            <a:ext cx="1813848" cy="1676400"/>
          </a:xfrm>
          <a:prstGeom prst="rect">
            <a:avLst/>
          </a:prstGeom>
          <a:ln>
            <a:solidFill>
              <a:schemeClr val="bg1"/>
            </a:solidFill>
          </a:ln>
          <a:scene3d>
            <a:camera prst="obliqueTopRight"/>
            <a:lightRig rig="threePt" dir="t"/>
          </a:scene3d>
        </p:spPr>
        <p:style>
          <a:lnRef idx="1">
            <a:schemeClr val="dk1"/>
          </a:lnRef>
          <a:fillRef idx="2">
            <a:schemeClr val="dk1"/>
          </a:fillRef>
          <a:effectRef idx="1">
            <a:schemeClr val="dk1"/>
          </a:effectRef>
          <a:fontRef idx="minor">
            <a:schemeClr val="dk1"/>
          </a:fontRef>
        </p:style>
      </p:pic>
      <p:sp>
        <p:nvSpPr>
          <p:cNvPr id="5" name="Horizontal Scroll 4"/>
          <p:cNvSpPr/>
          <p:nvPr/>
        </p:nvSpPr>
        <p:spPr>
          <a:xfrm>
            <a:off x="3124200" y="2057400"/>
            <a:ext cx="5410200" cy="4343400"/>
          </a:xfrm>
          <a:prstGeom prst="horizontalScroll">
            <a:avLst/>
          </a:prstGeom>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marL="365760" lvl="0" indent="-256032" algn="ctr">
              <a:spcBef>
                <a:spcPts val="400"/>
              </a:spcBef>
              <a:buClr>
                <a:schemeClr val="accent1"/>
              </a:buClr>
              <a:buSzPct val="68000"/>
              <a:defRPr/>
            </a:pPr>
            <a:endParaRPr lang="en-US" b="1" dirty="0" smtClean="0">
              <a:solidFill>
                <a:schemeClr val="tx1"/>
              </a:solidFill>
              <a:latin typeface="Arial" pitchFamily="34" charset="0"/>
              <a:cs typeface="Arial" pitchFamily="34" charset="0"/>
            </a:endParaRPr>
          </a:p>
          <a:p>
            <a:pPr marL="365760" lvl="0" indent="-256032">
              <a:spcBef>
                <a:spcPts val="400"/>
              </a:spcBef>
              <a:buClr>
                <a:schemeClr val="accent1"/>
              </a:buClr>
              <a:buSzPct val="68000"/>
              <a:defRPr/>
            </a:pPr>
            <a:r>
              <a:rPr lang="en-US" sz="2000" b="1" dirty="0" smtClean="0">
                <a:solidFill>
                  <a:schemeClr val="tx1"/>
                </a:solidFill>
                <a:latin typeface="Agency FB" pitchFamily="34" charset="0"/>
                <a:cs typeface="Arial" pitchFamily="34" charset="0"/>
              </a:rPr>
              <a:t> </a:t>
            </a:r>
            <a:r>
              <a:rPr lang="en-US" sz="2800" b="1" dirty="0" smtClean="0">
                <a:solidFill>
                  <a:schemeClr val="tx1"/>
                </a:solidFill>
                <a:latin typeface="Agency FB" pitchFamily="34" charset="0"/>
                <a:cs typeface="Arial" pitchFamily="34" charset="0"/>
              </a:rPr>
              <a:t>HELP </a:t>
            </a:r>
            <a:r>
              <a:rPr lang="en-US" sz="2800" b="1" dirty="0" smtClean="0">
                <a:solidFill>
                  <a:schemeClr val="tx1"/>
                </a:solidFill>
                <a:latin typeface="Agency FB" pitchFamily="34" charset="0"/>
                <a:cs typeface="Arial" pitchFamily="34" charset="0"/>
              </a:rPr>
              <a:t>LINE </a:t>
            </a:r>
            <a:r>
              <a:rPr lang="en-US" sz="2800" b="1" dirty="0" smtClean="0">
                <a:solidFill>
                  <a:schemeClr val="tx1"/>
                </a:solidFill>
                <a:latin typeface="Agency FB" pitchFamily="34" charset="0"/>
                <a:cs typeface="Arial" pitchFamily="34" charset="0"/>
              </a:rPr>
              <a:t>NO :-  </a:t>
            </a:r>
            <a:r>
              <a:rPr lang="en-US" sz="2800" b="1" dirty="0" smtClean="0">
                <a:solidFill>
                  <a:schemeClr val="tx1"/>
                </a:solidFill>
                <a:latin typeface="Agency FB" pitchFamily="34" charset="0"/>
                <a:cs typeface="Arial" pitchFamily="34" charset="0"/>
              </a:rPr>
              <a:t>022-65171717</a:t>
            </a:r>
          </a:p>
          <a:p>
            <a:pPr marL="365760" lvl="0" indent="-256032">
              <a:spcBef>
                <a:spcPts val="400"/>
              </a:spcBef>
              <a:buClr>
                <a:schemeClr val="accent1"/>
              </a:buClr>
              <a:buSzPct val="68000"/>
              <a:defRPr/>
            </a:pPr>
            <a:r>
              <a:rPr lang="en-US" sz="2800" b="1" dirty="0" smtClean="0">
                <a:solidFill>
                  <a:schemeClr val="tx1"/>
                </a:solidFill>
                <a:latin typeface="Agency FB" pitchFamily="34" charset="0"/>
                <a:cs typeface="Arial" pitchFamily="34" charset="0"/>
              </a:rPr>
              <a:t> </a:t>
            </a:r>
            <a:r>
              <a:rPr lang="en-US" sz="2800" b="1" dirty="0" smtClean="0">
                <a:solidFill>
                  <a:schemeClr val="tx1"/>
                </a:solidFill>
                <a:latin typeface="Agency FB" pitchFamily="34" charset="0"/>
                <a:cs typeface="Arial" pitchFamily="34" charset="0"/>
              </a:rPr>
              <a:t>WEBSIT :-  </a:t>
            </a:r>
            <a:r>
              <a:rPr lang="en-US" sz="2800" b="1" dirty="0" smtClean="0">
                <a:solidFill>
                  <a:schemeClr val="tx1"/>
                </a:solidFill>
                <a:latin typeface="Agency FB" pitchFamily="34" charset="0"/>
                <a:cs typeface="Arial" pitchFamily="34" charset="0"/>
              </a:rPr>
              <a:t>www.vcarengo.org                       </a:t>
            </a:r>
            <a:endParaRPr lang="en-US" sz="2800" b="1" dirty="0" smtClean="0">
              <a:solidFill>
                <a:schemeClr val="tx1"/>
              </a:solidFill>
              <a:latin typeface="Agency FB" pitchFamily="34" charset="0"/>
              <a:cs typeface="Arial" pitchFamily="34" charset="0"/>
            </a:endParaRPr>
          </a:p>
          <a:p>
            <a:pPr marL="365760" lvl="0" indent="-256032">
              <a:spcBef>
                <a:spcPts val="400"/>
              </a:spcBef>
              <a:buClr>
                <a:schemeClr val="accent1"/>
              </a:buClr>
              <a:buSzPct val="68000"/>
              <a:defRPr/>
            </a:pPr>
            <a:r>
              <a:rPr lang="en-US" sz="2800" b="1" dirty="0" smtClean="0">
                <a:solidFill>
                  <a:schemeClr val="tx1"/>
                </a:solidFill>
                <a:latin typeface="Agency FB" pitchFamily="34" charset="0"/>
                <a:cs typeface="Arial" pitchFamily="34" charset="0"/>
              </a:rPr>
              <a:t> Email  :-  </a:t>
            </a:r>
            <a:r>
              <a:rPr lang="en-US" sz="2800" b="1" dirty="0" smtClean="0">
                <a:solidFill>
                  <a:schemeClr val="tx1"/>
                </a:solidFill>
                <a:latin typeface="Agency FB" pitchFamily="34" charset="0"/>
                <a:cs typeface="Arial" pitchFamily="34" charset="0"/>
              </a:rPr>
              <a:t>info@vcarengo.org</a:t>
            </a:r>
          </a:p>
          <a:p>
            <a:pPr marL="365760" lvl="0" indent="-256032" algn="ctr">
              <a:spcBef>
                <a:spcPts val="400"/>
              </a:spcBef>
              <a:buClr>
                <a:schemeClr val="accent1"/>
              </a:buClr>
              <a:buSzPct val="68000"/>
              <a:defRPr/>
            </a:pPr>
            <a:endParaRPr lang="en-US" b="1" dirty="0" smtClean="0">
              <a:solidFill>
                <a:schemeClr val="tx1"/>
              </a:solidFill>
              <a:latin typeface="Arial" pitchFamily="34" charset="0"/>
              <a:cs typeface="Arial" pitchFamily="34" charset="0"/>
            </a:endParaRPr>
          </a:p>
          <a:p>
            <a:pPr marL="365760" lvl="0" indent="-256032" algn="ctr">
              <a:spcBef>
                <a:spcPts val="400"/>
              </a:spcBef>
              <a:buClr>
                <a:schemeClr val="accent1"/>
              </a:buClr>
              <a:buSzPct val="68000"/>
              <a:defRPr/>
            </a:pPr>
            <a:endParaRPr lang="en-US" b="1" dirty="0" smtClean="0">
              <a:solidFill>
                <a:schemeClr val="tx1"/>
              </a:solidFill>
              <a:latin typeface="Arial" pitchFamily="34" charset="0"/>
              <a:cs typeface="Arial" pitchFamily="34" charset="0"/>
            </a:endParaRPr>
          </a:p>
          <a:p>
            <a:pPr marL="365760" lvl="0" indent="-256032" algn="ctr">
              <a:spcBef>
                <a:spcPts val="400"/>
              </a:spcBef>
              <a:buClr>
                <a:schemeClr val="accent1"/>
              </a:buClr>
              <a:buSzPct val="68000"/>
              <a:defRPr/>
            </a:pPr>
            <a:r>
              <a:rPr lang="en-US" sz="4000" b="1" dirty="0" smtClean="0">
                <a:solidFill>
                  <a:schemeClr val="tx1"/>
                </a:solidFill>
                <a:latin typeface="Algerian" pitchFamily="82" charset="0"/>
                <a:cs typeface="Arial" pitchFamily="34" charset="0"/>
              </a:rPr>
              <a:t>THANK YOU</a:t>
            </a:r>
          </a:p>
          <a:p>
            <a:pPr marL="365760" lvl="0" indent="-256032" algn="ctr">
              <a:spcBef>
                <a:spcPts val="400"/>
              </a:spcBef>
              <a:buClr>
                <a:schemeClr val="accent1"/>
              </a:buClr>
              <a:buSzPct val="68000"/>
              <a:defRPr/>
            </a:pPr>
            <a:endParaRPr lang="en-US" b="1" dirty="0" smtClean="0">
              <a:solidFill>
                <a:schemeClr val="tx1"/>
              </a:solidFill>
              <a:latin typeface="Arial" pitchFamily="34" charset="0"/>
              <a:cs typeface="Arial" pitchFamily="34" charset="0"/>
            </a:endParaRPr>
          </a:p>
        </p:txBody>
      </p:sp>
    </p:spTree>
  </p:cSld>
  <p:clrMapOvr>
    <a:masterClrMapping/>
  </p:clrMapOvr>
  <p:transition spd="med">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792162"/>
          </a:xfrm>
        </p:spPr>
        <p:style>
          <a:lnRef idx="1">
            <a:schemeClr val="dk1"/>
          </a:lnRef>
          <a:fillRef idx="2">
            <a:schemeClr val="dk1"/>
          </a:fillRef>
          <a:effectRef idx="1">
            <a:schemeClr val="dk1"/>
          </a:effectRef>
          <a:fontRef idx="minor">
            <a:schemeClr val="dk1"/>
          </a:fontRef>
        </p:style>
        <p:txBody>
          <a:bodyPr>
            <a:normAutofit/>
          </a:bodyPr>
          <a:lstStyle/>
          <a:p>
            <a:pPr algn="ctr"/>
            <a:r>
              <a:rPr lang="en-US" sz="2400" b="1" dirty="0" smtClean="0"/>
              <a:t>     Historical Perspective</a:t>
            </a:r>
            <a:endParaRPr lang="en-US" sz="2400" b="1" dirty="0"/>
          </a:p>
        </p:txBody>
      </p:sp>
      <p:sp>
        <p:nvSpPr>
          <p:cNvPr id="3" name="Content Placeholder 2"/>
          <p:cNvSpPr>
            <a:spLocks noGrp="1"/>
          </p:cNvSpPr>
          <p:nvPr>
            <p:ph idx="1"/>
          </p:nvPr>
        </p:nvSpPr>
        <p:spPr>
          <a:xfrm>
            <a:off x="457200" y="1600200"/>
            <a:ext cx="8458200" cy="4648200"/>
          </a:xfrm>
        </p:spPr>
        <p:style>
          <a:lnRef idx="1">
            <a:schemeClr val="dk1"/>
          </a:lnRef>
          <a:fillRef idx="3">
            <a:schemeClr val="dk1"/>
          </a:fillRef>
          <a:effectRef idx="2">
            <a:schemeClr val="dk1"/>
          </a:effectRef>
          <a:fontRef idx="minor">
            <a:schemeClr val="lt1"/>
          </a:fontRef>
        </p:style>
        <p:txBody>
          <a:bodyPr>
            <a:normAutofit/>
          </a:bodyPr>
          <a:lstStyle/>
          <a:p>
            <a:pPr>
              <a:buFont typeface="Wingdings" pitchFamily="2" charset="2"/>
              <a:buChar char="§"/>
            </a:pPr>
            <a:r>
              <a:rPr lang="en-US" sz="1800" dirty="0" smtClean="0">
                <a:solidFill>
                  <a:schemeClr val="tx1">
                    <a:lumMod val="95000"/>
                  </a:schemeClr>
                </a:solidFill>
              </a:rPr>
              <a:t>The question on disability was canvassed in all the Censuses since 1872 to 1931</a:t>
            </a:r>
          </a:p>
          <a:p>
            <a:pPr>
              <a:buNone/>
            </a:pPr>
            <a:endParaRPr lang="en-US" sz="1800" dirty="0" smtClean="0">
              <a:solidFill>
                <a:schemeClr val="tx1">
                  <a:lumMod val="95000"/>
                </a:schemeClr>
              </a:solidFill>
            </a:endParaRPr>
          </a:p>
          <a:p>
            <a:pPr>
              <a:buFont typeface="Wingdings" pitchFamily="2" charset="2"/>
              <a:buChar char="§"/>
            </a:pPr>
            <a:r>
              <a:rPr lang="en-US" sz="1800" dirty="0" smtClean="0">
                <a:solidFill>
                  <a:schemeClr val="tx1">
                    <a:lumMod val="95000"/>
                  </a:schemeClr>
                </a:solidFill>
              </a:rPr>
              <a:t>The question on disability was not canvassed in the Censuses from 1941 to 1971</a:t>
            </a:r>
          </a:p>
          <a:p>
            <a:pPr>
              <a:buNone/>
            </a:pPr>
            <a:endParaRPr lang="en-US" sz="1800" dirty="0" smtClean="0">
              <a:solidFill>
                <a:schemeClr val="tx1">
                  <a:lumMod val="95000"/>
                </a:schemeClr>
              </a:solidFill>
            </a:endParaRPr>
          </a:p>
          <a:p>
            <a:pPr>
              <a:buFont typeface="Wingdings" pitchFamily="2" charset="2"/>
              <a:buChar char="§"/>
            </a:pPr>
            <a:r>
              <a:rPr lang="en-US" sz="1800" dirty="0" smtClean="0">
                <a:solidFill>
                  <a:schemeClr val="tx1">
                    <a:lumMod val="95000"/>
                  </a:schemeClr>
                </a:solidFill>
              </a:rPr>
              <a:t> In Census 1981, information on three types of disability was collected </a:t>
            </a:r>
          </a:p>
          <a:p>
            <a:pPr>
              <a:buNone/>
            </a:pPr>
            <a:endParaRPr lang="en-US" sz="1800" dirty="0" smtClean="0">
              <a:solidFill>
                <a:schemeClr val="tx1">
                  <a:lumMod val="95000"/>
                </a:schemeClr>
              </a:solidFill>
            </a:endParaRPr>
          </a:p>
          <a:p>
            <a:pPr>
              <a:buFont typeface="Wingdings" pitchFamily="2" charset="2"/>
              <a:buChar char="§"/>
            </a:pPr>
            <a:r>
              <a:rPr lang="en-US" sz="1800" dirty="0" smtClean="0">
                <a:solidFill>
                  <a:schemeClr val="tx1">
                    <a:lumMod val="95000"/>
                  </a:schemeClr>
                </a:solidFill>
              </a:rPr>
              <a:t>The question was dropped in Census 1991</a:t>
            </a:r>
          </a:p>
          <a:p>
            <a:pPr>
              <a:buNone/>
            </a:pPr>
            <a:endParaRPr lang="en-US" sz="1800" dirty="0" smtClean="0">
              <a:solidFill>
                <a:schemeClr val="tx1">
                  <a:lumMod val="95000"/>
                </a:schemeClr>
              </a:solidFill>
            </a:endParaRPr>
          </a:p>
          <a:p>
            <a:pPr>
              <a:buFont typeface="Wingdings" pitchFamily="2" charset="2"/>
              <a:buChar char="§"/>
            </a:pPr>
            <a:r>
              <a:rPr lang="en-US" sz="1800" dirty="0" smtClean="0">
                <a:solidFill>
                  <a:schemeClr val="tx1">
                    <a:lumMod val="95000"/>
                  </a:schemeClr>
                </a:solidFill>
              </a:rPr>
              <a:t> In Census 2001, the question was again included and information on five types of  disability was collected</a:t>
            </a:r>
          </a:p>
          <a:p>
            <a:pPr>
              <a:buNone/>
            </a:pPr>
            <a:endParaRPr lang="en-US" sz="1800" dirty="0" smtClean="0">
              <a:solidFill>
                <a:schemeClr val="tx1">
                  <a:lumMod val="95000"/>
                </a:schemeClr>
              </a:solidFill>
            </a:endParaRPr>
          </a:p>
          <a:p>
            <a:pPr>
              <a:buFont typeface="Wingdings" pitchFamily="2" charset="2"/>
              <a:buChar char="§"/>
            </a:pPr>
            <a:r>
              <a:rPr lang="en-US" sz="1800" dirty="0" smtClean="0">
                <a:solidFill>
                  <a:schemeClr val="tx1">
                    <a:lumMod val="95000"/>
                  </a:schemeClr>
                </a:solidFill>
              </a:rPr>
              <a:t> In Census 2011 information on eight types of disability has been collected</a:t>
            </a:r>
            <a:endParaRPr lang="en-US" sz="1800" dirty="0">
              <a:solidFill>
                <a:schemeClr val="tx1">
                  <a:lumMod val="95000"/>
                </a:schemeClr>
              </a:solidFill>
            </a:endParaRPr>
          </a:p>
        </p:txBody>
      </p:sp>
      <p:pic>
        <p:nvPicPr>
          <p:cNvPr id="4" name="Picture 3" descr="vcare  logo.jpg"/>
          <p:cNvPicPr>
            <a:picLocks noChangeAspect="1"/>
          </p:cNvPicPr>
          <p:nvPr/>
        </p:nvPicPr>
        <p:blipFill>
          <a:blip r:embed="rId2">
            <a:lum bright="-10000" contrast="10000"/>
          </a:blip>
          <a:srcRect/>
          <a:stretch>
            <a:fillRect/>
          </a:stretch>
        </p:blipFill>
        <p:spPr>
          <a:xfrm>
            <a:off x="7924800" y="228600"/>
            <a:ext cx="980370" cy="990600"/>
          </a:xfrm>
          <a:prstGeom prst="rect">
            <a:avLst/>
          </a:prstGeom>
          <a:ln>
            <a:solidFill>
              <a:schemeClr val="bg1"/>
            </a:solidFill>
          </a:ln>
          <a:scene3d>
            <a:camera prst="obliqueTopRight"/>
            <a:lightRig rig="threePt" dir="t"/>
          </a:scene3d>
        </p:spPr>
        <p:style>
          <a:lnRef idx="1">
            <a:schemeClr val="dk1"/>
          </a:lnRef>
          <a:fillRef idx="2">
            <a:schemeClr val="dk1"/>
          </a:fillRef>
          <a:effectRef idx="1">
            <a:schemeClr val="dk1"/>
          </a:effectRef>
          <a:fontRef idx="minor">
            <a:schemeClr val="dk1"/>
          </a:fontRef>
        </p:style>
      </p:pic>
    </p:spTree>
  </p:cSld>
  <p:clrMapOvr>
    <a:masterClrMapping/>
  </p:clrMapOvr>
  <p:transition spd="med">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868362"/>
          </a:xfrm>
        </p:spPr>
        <p:style>
          <a:lnRef idx="1">
            <a:schemeClr val="dk1"/>
          </a:lnRef>
          <a:fillRef idx="2">
            <a:schemeClr val="dk1"/>
          </a:fillRef>
          <a:effectRef idx="1">
            <a:schemeClr val="dk1"/>
          </a:effectRef>
          <a:fontRef idx="minor">
            <a:schemeClr val="dk1"/>
          </a:fontRef>
        </p:style>
        <p:txBody>
          <a:bodyPr>
            <a:normAutofit/>
          </a:bodyPr>
          <a:lstStyle/>
          <a:p>
            <a:pPr algn="ctr"/>
            <a:r>
              <a:rPr lang="en-US" sz="2400" b="1" dirty="0" smtClean="0"/>
              <a:t>    Question Canvassed in Census 2011</a:t>
            </a:r>
            <a:endParaRPr lang="en-US" sz="2400" b="1" dirty="0"/>
          </a:p>
        </p:txBody>
      </p:sp>
      <p:sp>
        <p:nvSpPr>
          <p:cNvPr id="3" name="Content Placeholder 2"/>
          <p:cNvSpPr>
            <a:spLocks noGrp="1"/>
          </p:cNvSpPr>
          <p:nvPr>
            <p:ph idx="1"/>
          </p:nvPr>
        </p:nvSpPr>
        <p:spPr>
          <a:xfrm>
            <a:off x="457200" y="1600200"/>
            <a:ext cx="8153400" cy="4525963"/>
          </a:xfrm>
          <a:ln/>
        </p:spPr>
        <p:style>
          <a:lnRef idx="1">
            <a:schemeClr val="dk1"/>
          </a:lnRef>
          <a:fillRef idx="3">
            <a:schemeClr val="dk1"/>
          </a:fillRef>
          <a:effectRef idx="2">
            <a:schemeClr val="dk1"/>
          </a:effectRef>
          <a:fontRef idx="minor">
            <a:schemeClr val="lt1"/>
          </a:fontRef>
        </p:style>
        <p:txBody>
          <a:bodyPr>
            <a:normAutofit fontScale="92500" lnSpcReduction="20000"/>
          </a:bodyPr>
          <a:lstStyle/>
          <a:p>
            <a:pPr>
              <a:buNone/>
            </a:pPr>
            <a:r>
              <a:rPr lang="en-US" sz="1600" dirty="0" smtClean="0"/>
              <a:t>Q. 9</a:t>
            </a:r>
          </a:p>
          <a:p>
            <a:pPr>
              <a:buNone/>
            </a:pPr>
            <a:r>
              <a:rPr lang="en-US" sz="1600" dirty="0" smtClean="0"/>
              <a:t>Disability</a:t>
            </a:r>
          </a:p>
          <a:p>
            <a:pPr>
              <a:buNone/>
            </a:pPr>
            <a:r>
              <a:rPr lang="en-US" sz="1600" dirty="0" smtClean="0"/>
              <a:t>9(a) is this person mentally/ physically disabled?</a:t>
            </a:r>
          </a:p>
          <a:p>
            <a:pPr>
              <a:buNone/>
            </a:pPr>
            <a:r>
              <a:rPr lang="en-US" sz="1600" dirty="0" smtClean="0"/>
              <a:t>       Yes-1/no-2</a:t>
            </a:r>
          </a:p>
          <a:p>
            <a:pPr>
              <a:buNone/>
            </a:pPr>
            <a:endParaRPr lang="en-US" sz="1600" dirty="0" smtClean="0"/>
          </a:p>
          <a:p>
            <a:pPr>
              <a:buNone/>
            </a:pPr>
            <a:r>
              <a:rPr lang="en-US" sz="1600" dirty="0" smtClean="0"/>
              <a:t>9(b) if ‘yes’ in 9(a), give code in the box against </a:t>
            </a:r>
          </a:p>
          <a:p>
            <a:pPr>
              <a:buNone/>
            </a:pPr>
            <a:r>
              <a:rPr lang="en-US" sz="1600" dirty="0" smtClean="0"/>
              <a:t>       9(b) from the list below</a:t>
            </a:r>
          </a:p>
          <a:p>
            <a:pPr>
              <a:buNone/>
            </a:pPr>
            <a:endParaRPr lang="en-US" sz="1600" dirty="0" smtClean="0"/>
          </a:p>
          <a:p>
            <a:pPr>
              <a:buNone/>
            </a:pPr>
            <a:r>
              <a:rPr lang="en-US" sz="1600" dirty="0" smtClean="0"/>
              <a:t>9(c) if ‘multiple disability’ (code “8”) in 9(b), give</a:t>
            </a:r>
          </a:p>
          <a:p>
            <a:pPr>
              <a:buNone/>
            </a:pPr>
            <a:r>
              <a:rPr lang="en-US" sz="1600" dirty="0" smtClean="0"/>
              <a:t>       maximum three codes in boxes against</a:t>
            </a:r>
          </a:p>
          <a:p>
            <a:pPr>
              <a:buNone/>
            </a:pPr>
            <a:r>
              <a:rPr lang="en-US" sz="1600" dirty="0" smtClean="0"/>
              <a:t>       9( c) from the list below</a:t>
            </a:r>
          </a:p>
          <a:p>
            <a:pPr>
              <a:buNone/>
            </a:pPr>
            <a:endParaRPr lang="en-US" sz="1600" dirty="0" smtClean="0"/>
          </a:p>
          <a:p>
            <a:pPr>
              <a:buNone/>
            </a:pPr>
            <a:endParaRPr lang="en-US" sz="1600" dirty="0" smtClean="0"/>
          </a:p>
          <a:p>
            <a:pPr>
              <a:buNone/>
            </a:pPr>
            <a:r>
              <a:rPr lang="en-US" sz="1600" dirty="0" smtClean="0"/>
              <a:t>9(a)</a:t>
            </a:r>
          </a:p>
          <a:p>
            <a:pPr>
              <a:buNone/>
            </a:pPr>
            <a:endParaRPr lang="en-US" sz="1600" dirty="0" smtClean="0"/>
          </a:p>
          <a:p>
            <a:pPr>
              <a:buNone/>
            </a:pPr>
            <a:r>
              <a:rPr lang="en-US" sz="1600" dirty="0" smtClean="0"/>
              <a:t>9(b)   </a:t>
            </a:r>
          </a:p>
          <a:p>
            <a:pPr>
              <a:buNone/>
            </a:pPr>
            <a:endParaRPr lang="en-US" sz="1600" dirty="0" smtClean="0"/>
          </a:p>
          <a:p>
            <a:pPr>
              <a:buNone/>
            </a:pPr>
            <a:r>
              <a:rPr lang="en-US" sz="1600" dirty="0" smtClean="0"/>
              <a:t>9(c)    </a:t>
            </a:r>
            <a:endParaRPr lang="en-US" sz="1600" dirty="0"/>
          </a:p>
        </p:txBody>
      </p:sp>
      <p:pic>
        <p:nvPicPr>
          <p:cNvPr id="4" name="Picture 3" descr="vcare  logo.jpg"/>
          <p:cNvPicPr>
            <a:picLocks noChangeAspect="1"/>
          </p:cNvPicPr>
          <p:nvPr/>
        </p:nvPicPr>
        <p:blipFill>
          <a:blip r:embed="rId2">
            <a:lum bright="-10000" contrast="10000"/>
          </a:blip>
          <a:srcRect/>
          <a:stretch>
            <a:fillRect/>
          </a:stretch>
        </p:blipFill>
        <p:spPr>
          <a:xfrm>
            <a:off x="7924800" y="228600"/>
            <a:ext cx="980370" cy="990600"/>
          </a:xfrm>
          <a:prstGeom prst="rect">
            <a:avLst/>
          </a:prstGeom>
          <a:ln>
            <a:solidFill>
              <a:schemeClr val="bg1"/>
            </a:solidFill>
          </a:ln>
          <a:scene3d>
            <a:camera prst="obliqueTopRight"/>
            <a:lightRig rig="threePt" dir="t"/>
          </a:scene3d>
        </p:spPr>
        <p:style>
          <a:lnRef idx="1">
            <a:schemeClr val="dk1"/>
          </a:lnRef>
          <a:fillRef idx="2">
            <a:schemeClr val="dk1"/>
          </a:fillRef>
          <a:effectRef idx="1">
            <a:schemeClr val="dk1"/>
          </a:effectRef>
          <a:fontRef idx="minor">
            <a:schemeClr val="dk1"/>
          </a:fontRef>
        </p:style>
      </p:pic>
      <p:sp>
        <p:nvSpPr>
          <p:cNvPr id="6" name="Rectangle 5"/>
          <p:cNvSpPr/>
          <p:nvPr/>
        </p:nvSpPr>
        <p:spPr>
          <a:xfrm>
            <a:off x="1066800" y="4953000"/>
            <a:ext cx="381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a:off x="1066800" y="4419600"/>
            <a:ext cx="3810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p:cNvSpPr/>
          <p:nvPr/>
        </p:nvSpPr>
        <p:spPr>
          <a:xfrm>
            <a:off x="1524000" y="5486400"/>
            <a:ext cx="3810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p:cNvSpPr/>
          <p:nvPr/>
        </p:nvSpPr>
        <p:spPr>
          <a:xfrm>
            <a:off x="1981200" y="5486400"/>
            <a:ext cx="3810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Process 9"/>
          <p:cNvSpPr/>
          <p:nvPr/>
        </p:nvSpPr>
        <p:spPr>
          <a:xfrm>
            <a:off x="1066800" y="5486400"/>
            <a:ext cx="381000" cy="457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ontent Placeholder 3"/>
          <p:cNvGraphicFramePr>
            <a:graphicFrameLocks/>
          </p:cNvGraphicFramePr>
          <p:nvPr/>
        </p:nvGraphicFramePr>
        <p:xfrm>
          <a:off x="4800600" y="3200400"/>
          <a:ext cx="3581400" cy="457200"/>
        </p:xfrm>
        <a:graphic>
          <a:graphicData uri="http://schemas.openxmlformats.org/drawingml/2006/table">
            <a:tbl>
              <a:tblPr firstRow="1" bandRow="1">
                <a:tableStyleId>{5C22544A-7EE6-4342-B048-85BDC9FD1C3A}</a:tableStyleId>
              </a:tblPr>
              <a:tblGrid>
                <a:gridCol w="3581400"/>
              </a:tblGrid>
              <a:tr h="457200">
                <a:tc>
                  <a:txBody>
                    <a:bodyPr/>
                    <a:lstStyle/>
                    <a:p>
                      <a:pPr algn="ctr"/>
                      <a:r>
                        <a:rPr lang="en-US" dirty="0" smtClean="0">
                          <a:solidFill>
                            <a:schemeClr val="bg1"/>
                          </a:solidFill>
                        </a:rPr>
                        <a:t>Q.9 Disability</a:t>
                      </a:r>
                      <a:endParaRPr lang="en-US" dirty="0">
                        <a:solidFill>
                          <a:schemeClr val="bg1"/>
                        </a:solidFill>
                      </a:endParaRPr>
                    </a:p>
                  </a:txBody>
                  <a:tcPr/>
                </a:tc>
              </a:tr>
            </a:tbl>
          </a:graphicData>
        </a:graphic>
      </p:graphicFrame>
      <p:graphicFrame>
        <p:nvGraphicFramePr>
          <p:cNvPr id="12" name="Table 11"/>
          <p:cNvGraphicFramePr>
            <a:graphicFrameLocks noGrp="1"/>
          </p:cNvGraphicFramePr>
          <p:nvPr/>
        </p:nvGraphicFramePr>
        <p:xfrm>
          <a:off x="4800600" y="3657600"/>
          <a:ext cx="3581400" cy="1321231"/>
        </p:xfrm>
        <a:graphic>
          <a:graphicData uri="http://schemas.openxmlformats.org/drawingml/2006/table">
            <a:tbl>
              <a:tblPr firstRow="1" bandRow="1">
                <a:tableStyleId>{5C22544A-7EE6-4342-B048-85BDC9FD1C3A}</a:tableStyleId>
              </a:tblPr>
              <a:tblGrid>
                <a:gridCol w="1790700"/>
                <a:gridCol w="1790700"/>
              </a:tblGrid>
              <a:tr h="1321231">
                <a:tc>
                  <a:txBody>
                    <a:bodyPr/>
                    <a:lstStyle/>
                    <a:p>
                      <a:pPr algn="ctr"/>
                      <a:endParaRPr lang="en-US" sz="1200" dirty="0" smtClean="0">
                        <a:solidFill>
                          <a:schemeClr val="bg1"/>
                        </a:solidFill>
                      </a:endParaRPr>
                    </a:p>
                    <a:p>
                      <a:pPr algn="ctr"/>
                      <a:endParaRPr lang="en-US" sz="1200" dirty="0" smtClean="0">
                        <a:solidFill>
                          <a:schemeClr val="bg1"/>
                        </a:solidFill>
                      </a:endParaRPr>
                    </a:p>
                    <a:p>
                      <a:pPr algn="ctr"/>
                      <a:r>
                        <a:rPr lang="en-US" sz="1200" dirty="0" smtClean="0">
                          <a:solidFill>
                            <a:schemeClr val="bg1"/>
                          </a:solidFill>
                        </a:rPr>
                        <a:t>In seeing……..1</a:t>
                      </a:r>
                    </a:p>
                    <a:p>
                      <a:pPr algn="ctr"/>
                      <a:r>
                        <a:rPr lang="en-US" sz="1200" dirty="0" smtClean="0">
                          <a:solidFill>
                            <a:schemeClr val="bg1"/>
                          </a:solidFill>
                        </a:rPr>
                        <a:t>In hearing…....2</a:t>
                      </a:r>
                    </a:p>
                    <a:p>
                      <a:pPr algn="ctr"/>
                      <a:r>
                        <a:rPr lang="en-US" sz="1200" dirty="0" smtClean="0">
                          <a:solidFill>
                            <a:schemeClr val="bg1"/>
                          </a:solidFill>
                        </a:rPr>
                        <a:t>In speech…….3</a:t>
                      </a:r>
                    </a:p>
                    <a:p>
                      <a:pPr algn="ctr"/>
                      <a:r>
                        <a:rPr lang="en-US" sz="1200" dirty="0" smtClean="0">
                          <a:solidFill>
                            <a:schemeClr val="bg1"/>
                          </a:solidFill>
                        </a:rPr>
                        <a:t>In movement...4</a:t>
                      </a:r>
                      <a:endParaRPr lang="en-US" sz="1200" dirty="0">
                        <a:solidFill>
                          <a:schemeClr val="bg1"/>
                        </a:solidFill>
                      </a:endParaRPr>
                    </a:p>
                  </a:txBody>
                  <a:tcPr/>
                </a:tc>
                <a:tc>
                  <a:txBody>
                    <a:bodyPr/>
                    <a:lstStyle/>
                    <a:p>
                      <a:pPr algn="ctr"/>
                      <a:endParaRPr lang="en-US" sz="1200" dirty="0" smtClean="0">
                        <a:solidFill>
                          <a:schemeClr val="bg1"/>
                        </a:solidFill>
                      </a:endParaRPr>
                    </a:p>
                    <a:p>
                      <a:pPr algn="l"/>
                      <a:endParaRPr lang="en-US" sz="1200" dirty="0" smtClean="0">
                        <a:solidFill>
                          <a:schemeClr val="bg1"/>
                        </a:solidFill>
                      </a:endParaRPr>
                    </a:p>
                    <a:p>
                      <a:pPr algn="l"/>
                      <a:r>
                        <a:rPr lang="en-US" sz="1200" dirty="0" smtClean="0">
                          <a:solidFill>
                            <a:schemeClr val="bg1"/>
                          </a:solidFill>
                        </a:rPr>
                        <a:t>Mental retardation..5</a:t>
                      </a:r>
                    </a:p>
                    <a:p>
                      <a:pPr algn="l"/>
                      <a:r>
                        <a:rPr lang="en-US" sz="1200" dirty="0" smtClean="0">
                          <a:solidFill>
                            <a:schemeClr val="bg1"/>
                          </a:solidFill>
                        </a:rPr>
                        <a:t>Mental illness….6</a:t>
                      </a:r>
                    </a:p>
                    <a:p>
                      <a:pPr algn="l"/>
                      <a:r>
                        <a:rPr lang="en-US" sz="1200" dirty="0" smtClean="0">
                          <a:solidFill>
                            <a:schemeClr val="bg1"/>
                          </a:solidFill>
                        </a:rPr>
                        <a:t>Any other…7</a:t>
                      </a:r>
                    </a:p>
                    <a:p>
                      <a:pPr algn="l"/>
                      <a:r>
                        <a:rPr lang="en-US" sz="1200" dirty="0" smtClean="0">
                          <a:solidFill>
                            <a:schemeClr val="bg1"/>
                          </a:solidFill>
                        </a:rPr>
                        <a:t>Multiple</a:t>
                      </a:r>
                      <a:r>
                        <a:rPr lang="en-US" sz="1200" baseline="0" dirty="0" smtClean="0">
                          <a:solidFill>
                            <a:schemeClr val="bg1"/>
                          </a:solidFill>
                        </a:rPr>
                        <a:t> disability..8</a:t>
                      </a:r>
                      <a:endParaRPr lang="en-US" sz="1200" dirty="0">
                        <a:solidFill>
                          <a:schemeClr val="bg1"/>
                        </a:solidFill>
                      </a:endParaRPr>
                    </a:p>
                  </a:txBody>
                  <a:tcPr/>
                </a:tc>
              </a:tr>
            </a:tbl>
          </a:graphicData>
        </a:graphic>
      </p:graphicFrame>
    </p:spTree>
  </p:cSld>
  <p:clrMapOvr>
    <a:masterClrMapping/>
  </p:clrMapOvr>
  <p:transition spd="med">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868362"/>
          </a:xfrm>
        </p:spPr>
        <p:style>
          <a:lnRef idx="1">
            <a:schemeClr val="dk1"/>
          </a:lnRef>
          <a:fillRef idx="2">
            <a:schemeClr val="dk1"/>
          </a:fillRef>
          <a:effectRef idx="1">
            <a:schemeClr val="dk1"/>
          </a:effectRef>
          <a:fontRef idx="minor">
            <a:schemeClr val="dk1"/>
          </a:fontRef>
        </p:style>
        <p:txBody>
          <a:bodyPr>
            <a:normAutofit/>
          </a:bodyPr>
          <a:lstStyle/>
          <a:p>
            <a:pPr algn="ctr"/>
            <a:r>
              <a:rPr lang="en-US" sz="2400" b="1" dirty="0" smtClean="0"/>
              <a:t>    </a:t>
            </a:r>
            <a:r>
              <a:rPr lang="en-US" sz="2400" b="1" dirty="0" smtClean="0">
                <a:solidFill>
                  <a:schemeClr val="bg1"/>
                </a:solidFill>
              </a:rPr>
              <a:t>Features of Disability Question, 2011</a:t>
            </a:r>
            <a:endParaRPr lang="en-US" sz="2400" b="1" dirty="0">
              <a:solidFill>
                <a:schemeClr val="bg1"/>
              </a:solidFill>
            </a:endParaRPr>
          </a:p>
        </p:txBody>
      </p:sp>
      <p:sp>
        <p:nvSpPr>
          <p:cNvPr id="3" name="Content Placeholder 2"/>
          <p:cNvSpPr>
            <a:spLocks noGrp="1"/>
          </p:cNvSpPr>
          <p:nvPr>
            <p:ph idx="1"/>
          </p:nvPr>
        </p:nvSpPr>
        <p:spPr>
          <a:xfrm>
            <a:off x="457200" y="1600200"/>
            <a:ext cx="8458200" cy="4525963"/>
          </a:xfrm>
        </p:spPr>
        <p:style>
          <a:lnRef idx="1">
            <a:schemeClr val="dk1"/>
          </a:lnRef>
          <a:fillRef idx="3">
            <a:schemeClr val="dk1"/>
          </a:fillRef>
          <a:effectRef idx="2">
            <a:schemeClr val="dk1"/>
          </a:effectRef>
          <a:fontRef idx="minor">
            <a:schemeClr val="lt1"/>
          </a:fontRef>
        </p:style>
        <p:txBody>
          <a:bodyPr>
            <a:normAutofit/>
          </a:bodyPr>
          <a:lstStyle/>
          <a:p>
            <a:pPr>
              <a:buFont typeface="Wingdings" pitchFamily="2" charset="2"/>
              <a:buChar char="§"/>
            </a:pPr>
            <a:endParaRPr lang="en-US" sz="1600" dirty="0" smtClean="0"/>
          </a:p>
          <a:p>
            <a:pPr>
              <a:buFont typeface="Wingdings" pitchFamily="2" charset="2"/>
              <a:buChar char="§"/>
            </a:pPr>
            <a:endParaRPr lang="en-US" sz="1600" dirty="0" smtClean="0"/>
          </a:p>
          <a:p>
            <a:pPr>
              <a:buFont typeface="Wingdings" pitchFamily="2" charset="2"/>
              <a:buChar char="§"/>
            </a:pPr>
            <a:r>
              <a:rPr lang="en-US" sz="1600" dirty="0" smtClean="0"/>
              <a:t>Has a filter question to ascertain disability status</a:t>
            </a:r>
          </a:p>
          <a:p>
            <a:pPr>
              <a:buFont typeface="Wingdings" pitchFamily="2" charset="2"/>
              <a:buChar char="§"/>
            </a:pPr>
            <a:endParaRPr lang="en-US" sz="1600" dirty="0" smtClean="0"/>
          </a:p>
          <a:p>
            <a:pPr>
              <a:buFont typeface="Wingdings" pitchFamily="2" charset="2"/>
              <a:buChar char="§"/>
            </a:pPr>
            <a:r>
              <a:rPr lang="en-US" sz="1600" dirty="0" smtClean="0"/>
              <a:t>Attempts to collect information on eight types of disabilities as against five in census 2001.</a:t>
            </a:r>
          </a:p>
          <a:p>
            <a:pPr>
              <a:buNone/>
            </a:pPr>
            <a:endParaRPr lang="en-US" sz="1600" dirty="0" smtClean="0"/>
          </a:p>
          <a:p>
            <a:pPr>
              <a:buFont typeface="Wingdings" pitchFamily="2" charset="2"/>
              <a:buChar char="§"/>
            </a:pPr>
            <a:r>
              <a:rPr lang="en-US" sz="1600" dirty="0" smtClean="0"/>
              <a:t>Designed to cover most of the disability list in the “persons with disability act, 1995” and “the national trust act, 1999”.</a:t>
            </a:r>
          </a:p>
          <a:p>
            <a:pPr>
              <a:buNone/>
            </a:pPr>
            <a:endParaRPr lang="en-US" sz="1600" dirty="0" smtClean="0"/>
          </a:p>
          <a:p>
            <a:pPr>
              <a:buFont typeface="Wingdings" pitchFamily="2" charset="2"/>
              <a:buChar char="§"/>
            </a:pPr>
            <a:r>
              <a:rPr lang="en-US" sz="1600" dirty="0" smtClean="0"/>
              <a:t>The placement of the question on disability in the census schedule was changed. The question was brought forward at Q-9 at census 2011. this was the question no.15 at the census 2001.</a:t>
            </a:r>
            <a:endParaRPr lang="en-US" sz="1600" dirty="0"/>
          </a:p>
        </p:txBody>
      </p:sp>
      <p:pic>
        <p:nvPicPr>
          <p:cNvPr id="4" name="Picture 3" descr="vcare  logo.jpg"/>
          <p:cNvPicPr>
            <a:picLocks noChangeAspect="1"/>
          </p:cNvPicPr>
          <p:nvPr/>
        </p:nvPicPr>
        <p:blipFill>
          <a:blip r:embed="rId2">
            <a:lum bright="-10000" contrast="10000"/>
          </a:blip>
          <a:srcRect/>
          <a:stretch>
            <a:fillRect/>
          </a:stretch>
        </p:blipFill>
        <p:spPr>
          <a:xfrm>
            <a:off x="7924800" y="228600"/>
            <a:ext cx="980370" cy="990600"/>
          </a:xfrm>
          <a:prstGeom prst="rect">
            <a:avLst/>
          </a:prstGeom>
          <a:ln>
            <a:solidFill>
              <a:schemeClr val="bg1"/>
            </a:solidFill>
          </a:ln>
          <a:scene3d>
            <a:camera prst="obliqueTopRight"/>
            <a:lightRig rig="threePt" dir="t"/>
          </a:scene3d>
        </p:spPr>
        <p:style>
          <a:lnRef idx="1">
            <a:schemeClr val="dk1"/>
          </a:lnRef>
          <a:fillRef idx="2">
            <a:schemeClr val="dk1"/>
          </a:fillRef>
          <a:effectRef idx="1">
            <a:schemeClr val="dk1"/>
          </a:effectRef>
          <a:fontRef idx="minor">
            <a:schemeClr val="dk1"/>
          </a:fontRef>
        </p:style>
      </p:pic>
    </p:spTree>
  </p:cSld>
  <p:clrMapOvr>
    <a:masterClrMapping/>
  </p:clrMapOvr>
  <p:transition spd="med">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990600"/>
          </a:xfrm>
        </p:spPr>
        <p:style>
          <a:lnRef idx="1">
            <a:schemeClr val="dk1"/>
          </a:lnRef>
          <a:fillRef idx="2">
            <a:schemeClr val="dk1"/>
          </a:fillRef>
          <a:effectRef idx="1">
            <a:schemeClr val="dk1"/>
          </a:effectRef>
          <a:fontRef idx="minor">
            <a:schemeClr val="dk1"/>
          </a:fontRef>
        </p:style>
        <p:txBody>
          <a:bodyPr>
            <a:normAutofit/>
          </a:bodyPr>
          <a:lstStyle/>
          <a:p>
            <a:pPr algn="ctr"/>
            <a:r>
              <a:rPr lang="en-US" sz="2400" b="1" dirty="0" smtClean="0"/>
              <a:t>    </a:t>
            </a:r>
            <a:r>
              <a:rPr lang="en-US" sz="2400" b="1" dirty="0" smtClean="0">
                <a:solidFill>
                  <a:schemeClr val="bg1"/>
                </a:solidFill>
              </a:rPr>
              <a:t>Special Efforts made to Improve Coverage</a:t>
            </a:r>
            <a:endParaRPr lang="en-US" sz="2400" b="1" dirty="0">
              <a:solidFill>
                <a:schemeClr val="bg1"/>
              </a:solidFill>
            </a:endParaRPr>
          </a:p>
        </p:txBody>
      </p:sp>
      <p:sp>
        <p:nvSpPr>
          <p:cNvPr id="3" name="Content Placeholder 2"/>
          <p:cNvSpPr>
            <a:spLocks noGrp="1"/>
          </p:cNvSpPr>
          <p:nvPr>
            <p:ph idx="1"/>
          </p:nvPr>
        </p:nvSpPr>
        <p:spPr>
          <a:xfrm>
            <a:off x="457200" y="1600200"/>
            <a:ext cx="8382000" cy="4525963"/>
          </a:xfrm>
        </p:spPr>
        <p:style>
          <a:lnRef idx="1">
            <a:schemeClr val="dk1"/>
          </a:lnRef>
          <a:fillRef idx="3">
            <a:schemeClr val="dk1"/>
          </a:fillRef>
          <a:effectRef idx="2">
            <a:schemeClr val="dk1"/>
          </a:effectRef>
          <a:fontRef idx="minor">
            <a:schemeClr val="lt1"/>
          </a:fontRef>
        </p:style>
        <p:txBody>
          <a:bodyPr>
            <a:normAutofit fontScale="77500" lnSpcReduction="20000"/>
          </a:bodyPr>
          <a:lstStyle/>
          <a:p>
            <a:endParaRPr lang="en-US" dirty="0" smtClean="0"/>
          </a:p>
          <a:p>
            <a:pPr>
              <a:buNone/>
            </a:pPr>
            <a:r>
              <a:rPr lang="en-US" b="1" dirty="0" smtClean="0"/>
              <a:t>TRAINING </a:t>
            </a:r>
          </a:p>
          <a:p>
            <a:pPr>
              <a:buNone/>
            </a:pPr>
            <a:endParaRPr lang="en-US" b="1" dirty="0" smtClean="0"/>
          </a:p>
          <a:p>
            <a:pPr>
              <a:buNone/>
            </a:pPr>
            <a:r>
              <a:rPr lang="en-US" dirty="0" smtClean="0"/>
              <a:t>    </a:t>
            </a:r>
            <a:r>
              <a:rPr lang="en-US" sz="2300" dirty="0" smtClean="0"/>
              <a:t>•Intensive training at various levels including National Trainers, Master Trainers Facilitators </a:t>
            </a:r>
          </a:p>
          <a:p>
            <a:pPr>
              <a:buNone/>
            </a:pPr>
            <a:endParaRPr lang="en-US" sz="2300" dirty="0" smtClean="0"/>
          </a:p>
          <a:p>
            <a:pPr>
              <a:buNone/>
            </a:pPr>
            <a:r>
              <a:rPr lang="en-US" sz="2300" dirty="0" smtClean="0"/>
              <a:t>    •Training imparted by experts from disability sector using specially developed training modules </a:t>
            </a:r>
          </a:p>
          <a:p>
            <a:pPr>
              <a:buNone/>
            </a:pPr>
            <a:endParaRPr lang="en-US" sz="2300" dirty="0" smtClean="0"/>
          </a:p>
          <a:p>
            <a:pPr>
              <a:buNone/>
            </a:pPr>
            <a:r>
              <a:rPr lang="en-US" sz="2300" dirty="0" smtClean="0"/>
              <a:t>    •Role models from disability groups were invited in training classes to motivate and sensitize Census functionaries </a:t>
            </a:r>
          </a:p>
          <a:p>
            <a:pPr>
              <a:buNone/>
            </a:pPr>
            <a:endParaRPr lang="en-US" sz="2300" dirty="0" smtClean="0"/>
          </a:p>
          <a:p>
            <a:pPr>
              <a:buNone/>
            </a:pPr>
            <a:r>
              <a:rPr lang="en-US" sz="2300" dirty="0" smtClean="0"/>
              <a:t>    •National Centre for Promotion of Employment for Disabled People (NCPEDP) and its alliance partners were associated in developing training modules, imparting training and sensitizing census functionaries.</a:t>
            </a:r>
          </a:p>
          <a:p>
            <a:endParaRPr lang="en-US" dirty="0"/>
          </a:p>
        </p:txBody>
      </p:sp>
      <p:pic>
        <p:nvPicPr>
          <p:cNvPr id="4" name="Picture 3" descr="vcare  logo.jpg"/>
          <p:cNvPicPr>
            <a:picLocks noChangeAspect="1"/>
          </p:cNvPicPr>
          <p:nvPr/>
        </p:nvPicPr>
        <p:blipFill>
          <a:blip r:embed="rId2">
            <a:lum bright="-10000" contrast="10000"/>
          </a:blip>
          <a:srcRect/>
          <a:stretch>
            <a:fillRect/>
          </a:stretch>
        </p:blipFill>
        <p:spPr>
          <a:xfrm>
            <a:off x="7924800" y="228600"/>
            <a:ext cx="980370" cy="990600"/>
          </a:xfrm>
          <a:prstGeom prst="rect">
            <a:avLst/>
          </a:prstGeom>
          <a:ln>
            <a:solidFill>
              <a:schemeClr val="bg1"/>
            </a:solidFill>
          </a:ln>
          <a:scene3d>
            <a:camera prst="obliqueTopRight"/>
            <a:lightRig rig="threePt" dir="t"/>
          </a:scene3d>
        </p:spPr>
        <p:style>
          <a:lnRef idx="1">
            <a:schemeClr val="dk1"/>
          </a:lnRef>
          <a:fillRef idx="2">
            <a:schemeClr val="dk1"/>
          </a:fillRef>
          <a:effectRef idx="1">
            <a:schemeClr val="dk1"/>
          </a:effectRef>
          <a:fontRef idx="minor">
            <a:schemeClr val="dk1"/>
          </a:fontRef>
        </p:style>
      </p:pic>
    </p:spTree>
  </p:cSld>
  <p:clrMapOvr>
    <a:masterClrMapping/>
  </p:clrMapOvr>
  <p:transition spd="med">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792162"/>
          </a:xfrm>
        </p:spPr>
        <p:style>
          <a:lnRef idx="1">
            <a:schemeClr val="dk1"/>
          </a:lnRef>
          <a:fillRef idx="2">
            <a:schemeClr val="dk1"/>
          </a:fillRef>
          <a:effectRef idx="1">
            <a:schemeClr val="dk1"/>
          </a:effectRef>
          <a:fontRef idx="minor">
            <a:schemeClr val="dk1"/>
          </a:fontRef>
        </p:style>
        <p:txBody>
          <a:bodyPr>
            <a:normAutofit fontScale="90000"/>
          </a:bodyPr>
          <a:lstStyle/>
          <a:p>
            <a:pPr algn="ctr"/>
            <a:r>
              <a:rPr lang="en-US" sz="2400" b="1" dirty="0" smtClean="0"/>
              <a:t>   </a:t>
            </a:r>
            <a:r>
              <a:rPr lang="en-US" sz="2400" b="1" dirty="0" smtClean="0">
                <a:solidFill>
                  <a:schemeClr val="bg1"/>
                </a:solidFill>
              </a:rPr>
              <a:t>Special Efforts made to Improve Coverage (Contd.)</a:t>
            </a:r>
            <a:endParaRPr lang="en-US" sz="2400" b="1" dirty="0"/>
          </a:p>
        </p:txBody>
      </p:sp>
      <p:sp>
        <p:nvSpPr>
          <p:cNvPr id="3" name="Content Placeholder 2"/>
          <p:cNvSpPr>
            <a:spLocks noGrp="1"/>
          </p:cNvSpPr>
          <p:nvPr>
            <p:ph idx="1"/>
          </p:nvPr>
        </p:nvSpPr>
        <p:spPr>
          <a:xfrm>
            <a:off x="457200" y="1295400"/>
            <a:ext cx="8458200" cy="5257800"/>
          </a:xfrm>
        </p:spPr>
        <p:style>
          <a:lnRef idx="1">
            <a:schemeClr val="dk1"/>
          </a:lnRef>
          <a:fillRef idx="3">
            <a:schemeClr val="dk1"/>
          </a:fillRef>
          <a:effectRef idx="2">
            <a:schemeClr val="dk1"/>
          </a:effectRef>
          <a:fontRef idx="minor">
            <a:schemeClr val="lt1"/>
          </a:fontRef>
        </p:style>
        <p:txBody>
          <a:bodyPr>
            <a:normAutofit fontScale="47500" lnSpcReduction="20000"/>
          </a:bodyPr>
          <a:lstStyle/>
          <a:p>
            <a:pPr>
              <a:buNone/>
            </a:pPr>
            <a:endParaRPr lang="en-US" sz="3400" b="1" dirty="0" smtClean="0"/>
          </a:p>
          <a:p>
            <a:pPr>
              <a:buNone/>
            </a:pPr>
            <a:r>
              <a:rPr lang="en-US" sz="3400" b="1" dirty="0" smtClean="0"/>
              <a:t>PUBLICITY</a:t>
            </a:r>
          </a:p>
          <a:p>
            <a:endParaRPr lang="en-US" dirty="0" smtClean="0"/>
          </a:p>
          <a:p>
            <a:pPr>
              <a:buNone/>
            </a:pPr>
            <a:r>
              <a:rPr lang="en-US" dirty="0" smtClean="0"/>
              <a:t>•Wide publicity through electronic and print media undertaken. </a:t>
            </a:r>
          </a:p>
          <a:p>
            <a:pPr>
              <a:buNone/>
            </a:pPr>
            <a:endParaRPr lang="en-US" dirty="0" smtClean="0"/>
          </a:p>
          <a:p>
            <a:pPr>
              <a:buNone/>
            </a:pPr>
            <a:r>
              <a:rPr lang="en-US" dirty="0" smtClean="0"/>
              <a:t>•Special audio/ video spots prepared in 12 languages for awareness and were telecast on all popular TV and Radio channels across the country</a:t>
            </a:r>
          </a:p>
          <a:p>
            <a:pPr>
              <a:buNone/>
            </a:pPr>
            <a:r>
              <a:rPr lang="en-US" dirty="0" smtClean="0"/>
              <a:t> </a:t>
            </a:r>
          </a:p>
          <a:p>
            <a:pPr>
              <a:buNone/>
            </a:pPr>
            <a:r>
              <a:rPr lang="en-US" dirty="0" smtClean="0"/>
              <a:t>•Every video clip had disability component, </a:t>
            </a:r>
          </a:p>
          <a:p>
            <a:pPr>
              <a:buNone/>
            </a:pPr>
            <a:endParaRPr lang="en-US" dirty="0" smtClean="0"/>
          </a:p>
          <a:p>
            <a:pPr>
              <a:buNone/>
            </a:pPr>
            <a:r>
              <a:rPr lang="en-US" dirty="0" smtClean="0"/>
              <a:t>•Special E-learning module prepared to show as to how to approach and extract information on disability from respondents </a:t>
            </a:r>
          </a:p>
          <a:p>
            <a:pPr>
              <a:buNone/>
            </a:pPr>
            <a:endParaRPr lang="en-US" dirty="0" smtClean="0"/>
          </a:p>
          <a:p>
            <a:pPr>
              <a:buNone/>
            </a:pPr>
            <a:r>
              <a:rPr lang="en-US" dirty="0" smtClean="0"/>
              <a:t>•Leaflet on disability was prepared and distributed among media persons </a:t>
            </a:r>
          </a:p>
          <a:p>
            <a:pPr>
              <a:buNone/>
            </a:pPr>
            <a:endParaRPr lang="en-US" dirty="0" smtClean="0"/>
          </a:p>
          <a:p>
            <a:pPr>
              <a:buNone/>
            </a:pPr>
            <a:r>
              <a:rPr lang="en-US" dirty="0" smtClean="0"/>
              <a:t>•Seminars and workshops were held at State level to create awareness </a:t>
            </a:r>
          </a:p>
          <a:p>
            <a:pPr>
              <a:buNone/>
            </a:pPr>
            <a:endParaRPr lang="en-US" dirty="0" smtClean="0"/>
          </a:p>
          <a:p>
            <a:pPr>
              <a:buNone/>
            </a:pPr>
            <a:r>
              <a:rPr lang="en-US" dirty="0" smtClean="0"/>
              <a:t>•Banners and Posters on disability displayed </a:t>
            </a:r>
          </a:p>
          <a:p>
            <a:pPr>
              <a:buNone/>
            </a:pPr>
            <a:endParaRPr lang="en-US" dirty="0" smtClean="0"/>
          </a:p>
          <a:p>
            <a:pPr>
              <a:buNone/>
            </a:pPr>
            <a:r>
              <a:rPr lang="en-US" dirty="0" smtClean="0"/>
              <a:t>•Events like Auto Rickshaw rally, car rally, Cycle rally etc. were organized </a:t>
            </a:r>
          </a:p>
          <a:p>
            <a:pPr>
              <a:buNone/>
            </a:pPr>
            <a:endParaRPr lang="en-US" dirty="0" smtClean="0"/>
          </a:p>
          <a:p>
            <a:pPr>
              <a:buNone/>
            </a:pPr>
            <a:r>
              <a:rPr lang="en-US" dirty="0" smtClean="0"/>
              <a:t>•At Census Directorate level many innovative modes of publicity were used </a:t>
            </a:r>
          </a:p>
          <a:p>
            <a:pPr>
              <a:buNone/>
            </a:pPr>
            <a:endParaRPr lang="en-US" dirty="0" smtClean="0"/>
          </a:p>
          <a:p>
            <a:pPr>
              <a:buNone/>
            </a:pPr>
            <a:r>
              <a:rPr lang="en-US" dirty="0" smtClean="0"/>
              <a:t>•Enumerators’ kit included a special flier on disability </a:t>
            </a:r>
          </a:p>
          <a:p>
            <a:endParaRPr lang="en-US" dirty="0"/>
          </a:p>
        </p:txBody>
      </p:sp>
      <p:pic>
        <p:nvPicPr>
          <p:cNvPr id="4" name="Picture 3" descr="vcare  logo.jpg"/>
          <p:cNvPicPr>
            <a:picLocks noChangeAspect="1"/>
          </p:cNvPicPr>
          <p:nvPr/>
        </p:nvPicPr>
        <p:blipFill>
          <a:blip r:embed="rId2">
            <a:lum bright="-10000" contrast="10000"/>
          </a:blip>
          <a:srcRect/>
          <a:stretch>
            <a:fillRect/>
          </a:stretch>
        </p:blipFill>
        <p:spPr>
          <a:xfrm>
            <a:off x="7924800" y="228600"/>
            <a:ext cx="980370" cy="990600"/>
          </a:xfrm>
          <a:prstGeom prst="rect">
            <a:avLst/>
          </a:prstGeom>
          <a:ln>
            <a:solidFill>
              <a:schemeClr val="bg1"/>
            </a:solidFill>
          </a:ln>
          <a:scene3d>
            <a:camera prst="obliqueTopRight"/>
            <a:lightRig rig="threePt" dir="t"/>
          </a:scene3d>
        </p:spPr>
        <p:style>
          <a:lnRef idx="1">
            <a:schemeClr val="dk1"/>
          </a:lnRef>
          <a:fillRef idx="2">
            <a:schemeClr val="dk1"/>
          </a:fillRef>
          <a:effectRef idx="1">
            <a:schemeClr val="dk1"/>
          </a:effectRef>
          <a:fontRef idx="minor">
            <a:schemeClr val="dk1"/>
          </a:fontRef>
        </p:style>
      </p:pic>
    </p:spTree>
  </p:cSld>
  <p:clrMapOvr>
    <a:masterClrMapping/>
  </p:clrMapOvr>
  <p:transition spd="med">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457200" y="228600"/>
            <a:ext cx="7162800" cy="990600"/>
          </a:xfrm>
        </p:spPr>
        <p:style>
          <a:lnRef idx="1">
            <a:schemeClr val="dk1"/>
          </a:lnRef>
          <a:fillRef idx="2">
            <a:schemeClr val="dk1"/>
          </a:fillRef>
          <a:effectRef idx="1">
            <a:schemeClr val="dk1"/>
          </a:effectRef>
          <a:fontRef idx="minor">
            <a:schemeClr val="dk1"/>
          </a:fontRef>
        </p:style>
        <p:txBody>
          <a:bodyPr>
            <a:normAutofit/>
          </a:bodyPr>
          <a:lstStyle/>
          <a:p>
            <a:pPr algn="ctr"/>
            <a:r>
              <a:rPr lang="en-US" sz="2400" b="1" dirty="0" smtClean="0">
                <a:solidFill>
                  <a:schemeClr val="bg1"/>
                </a:solidFill>
              </a:rPr>
              <a:t>Special Efforts made to Improve Coverage </a:t>
            </a:r>
          </a:p>
          <a:p>
            <a:pPr algn="ctr"/>
            <a:r>
              <a:rPr lang="en-US" sz="2400" b="1" dirty="0" smtClean="0">
                <a:solidFill>
                  <a:schemeClr val="bg1"/>
                </a:solidFill>
              </a:rPr>
              <a:t>(Contd.)</a:t>
            </a:r>
            <a:endParaRPr lang="en-US" sz="2400" dirty="0"/>
          </a:p>
        </p:txBody>
      </p:sp>
      <p:sp>
        <p:nvSpPr>
          <p:cNvPr id="5" name="Content Placeholder 4"/>
          <p:cNvSpPr>
            <a:spLocks noGrp="1"/>
          </p:cNvSpPr>
          <p:nvPr>
            <p:ph sz="half" idx="1"/>
          </p:nvPr>
        </p:nvSpPr>
        <p:spPr>
          <a:xfrm>
            <a:off x="457200" y="1676400"/>
            <a:ext cx="8153400" cy="4876800"/>
          </a:xfrm>
        </p:spPr>
        <p:style>
          <a:lnRef idx="1">
            <a:schemeClr val="dk1"/>
          </a:lnRef>
          <a:fillRef idx="3">
            <a:schemeClr val="dk1"/>
          </a:fillRef>
          <a:effectRef idx="2">
            <a:schemeClr val="dk1"/>
          </a:effectRef>
          <a:fontRef idx="minor">
            <a:schemeClr val="lt1"/>
          </a:fontRef>
        </p:style>
        <p:txBody>
          <a:bodyPr/>
          <a:lstStyle/>
          <a:p>
            <a:pPr>
              <a:buNone/>
            </a:pPr>
            <a:endParaRPr lang="en-US" dirty="0" smtClean="0"/>
          </a:p>
          <a:p>
            <a:pPr>
              <a:buNone/>
            </a:pPr>
            <a:r>
              <a:rPr lang="en-US" sz="1800" dirty="0" smtClean="0">
                <a:solidFill>
                  <a:schemeClr val="tx1"/>
                </a:solidFill>
              </a:rPr>
              <a:t>Cycle rickshaw rally at new Delhi by the disabled</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pic>
        <p:nvPicPr>
          <p:cNvPr id="8" name="Picture 2"/>
          <p:cNvPicPr>
            <a:picLocks noChangeAspect="1" noChangeArrowheads="1"/>
          </p:cNvPicPr>
          <p:nvPr/>
        </p:nvPicPr>
        <p:blipFill>
          <a:blip r:embed="rId2" cstate="print"/>
          <a:srcRect/>
          <a:stretch>
            <a:fillRect/>
          </a:stretch>
        </p:blipFill>
        <p:spPr bwMode="auto">
          <a:xfrm>
            <a:off x="1066800" y="2819400"/>
            <a:ext cx="3065564" cy="2057401"/>
          </a:xfrm>
          <a:prstGeom prst="rect">
            <a:avLst/>
          </a:prstGeom>
          <a:noFill/>
          <a:ln w="9525">
            <a:solidFill>
              <a:schemeClr val="tx1"/>
            </a:solidFill>
            <a:miter lim="800000"/>
            <a:headEnd/>
            <a:tailEnd/>
          </a:ln>
          <a:effectLst/>
        </p:spPr>
      </p:pic>
      <p:pic>
        <p:nvPicPr>
          <p:cNvPr id="9" name="Picture 3"/>
          <p:cNvPicPr>
            <a:picLocks noChangeAspect="1" noChangeArrowheads="1"/>
          </p:cNvPicPr>
          <p:nvPr/>
        </p:nvPicPr>
        <p:blipFill>
          <a:blip r:embed="rId3" cstate="print"/>
          <a:srcRect/>
          <a:stretch>
            <a:fillRect/>
          </a:stretch>
        </p:blipFill>
        <p:spPr bwMode="auto">
          <a:xfrm>
            <a:off x="4876800" y="4191000"/>
            <a:ext cx="3065563" cy="2057400"/>
          </a:xfrm>
          <a:prstGeom prst="rect">
            <a:avLst/>
          </a:prstGeom>
          <a:noFill/>
          <a:ln w="9525">
            <a:solidFill>
              <a:schemeClr val="tx1"/>
            </a:solidFill>
            <a:miter lim="800000"/>
            <a:headEnd/>
            <a:tailEnd/>
          </a:ln>
          <a:effectLst/>
        </p:spPr>
      </p:pic>
      <p:pic>
        <p:nvPicPr>
          <p:cNvPr id="11" name="Picture 10" descr="vcare  logo.jpg"/>
          <p:cNvPicPr>
            <a:picLocks noChangeAspect="1"/>
          </p:cNvPicPr>
          <p:nvPr/>
        </p:nvPicPr>
        <p:blipFill>
          <a:blip r:embed="rId4">
            <a:lum bright="-10000" contrast="10000"/>
          </a:blip>
          <a:srcRect/>
          <a:stretch>
            <a:fillRect/>
          </a:stretch>
        </p:blipFill>
        <p:spPr>
          <a:xfrm>
            <a:off x="7924800" y="228600"/>
            <a:ext cx="980370" cy="990600"/>
          </a:xfrm>
          <a:prstGeom prst="rect">
            <a:avLst/>
          </a:prstGeom>
          <a:ln>
            <a:solidFill>
              <a:schemeClr val="bg1"/>
            </a:solidFill>
          </a:ln>
          <a:scene3d>
            <a:camera prst="obliqueTopRight"/>
            <a:lightRig rig="threePt" dir="t"/>
          </a:scene3d>
        </p:spPr>
        <p:style>
          <a:lnRef idx="1">
            <a:schemeClr val="dk1"/>
          </a:lnRef>
          <a:fillRef idx="2">
            <a:schemeClr val="dk1"/>
          </a:fillRef>
          <a:effectRef idx="1">
            <a:schemeClr val="dk1"/>
          </a:effectRef>
          <a:fontRef idx="minor">
            <a:schemeClr val="dk1"/>
          </a:fontRef>
        </p:style>
      </p:pic>
    </p:spTree>
  </p:cSld>
  <p:clrMapOvr>
    <a:masterClrMapping/>
  </p:clrMapOvr>
  <p:transition spd="med">
    <p:newsflash/>
  </p:transition>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1447</TotalTime>
  <Words>2268</Words>
  <Application>Microsoft Office PowerPoint</Application>
  <PresentationFormat>On-screen Show (4:3)</PresentationFormat>
  <Paragraphs>625</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Technic</vt:lpstr>
      <vt:lpstr>CENSUS OF INDIA 2011 DATA ON DISABILITY</vt:lpstr>
      <vt:lpstr>    BACKGROUND</vt:lpstr>
      <vt:lpstr>    Present Dataset</vt:lpstr>
      <vt:lpstr>     Historical Perspective</vt:lpstr>
      <vt:lpstr>    Question Canvassed in Census 2011</vt:lpstr>
      <vt:lpstr>    Features of Disability Question, 2011</vt:lpstr>
      <vt:lpstr>    Special Efforts made to Improve Coverage</vt:lpstr>
      <vt:lpstr>   Special Efforts made to Improve Coverage (Contd.)</vt:lpstr>
      <vt:lpstr>Slide 9</vt:lpstr>
      <vt:lpstr> Special Efforts made to Improve Coverage (Contd.)</vt:lpstr>
      <vt:lpstr> Definition Changes 2001-11</vt:lpstr>
      <vt:lpstr> Definition Changes (Contd.)</vt:lpstr>
      <vt:lpstr>    Definition Changes (Contd.)</vt:lpstr>
      <vt:lpstr>Data Highlights </vt:lpstr>
      <vt:lpstr>  Disable Population by sex and Residence India: 2001-11 </vt:lpstr>
      <vt:lpstr> Disable Population by Sex and Residence India: 2011</vt:lpstr>
      <vt:lpstr> Disable Population by Residence India: 2001-2011 </vt:lpstr>
      <vt:lpstr> Disabled Population by Sex India: 2001-2011 </vt:lpstr>
      <vt:lpstr>Proportion of Disabled Population India and States/ UTs: 2011</vt:lpstr>
      <vt:lpstr>  Disability by Social Groups India: 2011</vt:lpstr>
      <vt:lpstr>  Disability by Social Groups  India: 2011</vt:lpstr>
      <vt:lpstr>Disable Population by Type of Disability India : 2011</vt:lpstr>
      <vt:lpstr>Proportion of disabled population by Type of Disability  India : 2011 </vt:lpstr>
      <vt:lpstr>Disable by Type and Sex India : 2011</vt:lpstr>
      <vt:lpstr>Disable Population by Type  and Residence (%)  India : 2011</vt:lpstr>
      <vt:lpstr> Disable Population by Type  and Social Group (%)   India : 2011</vt:lpstr>
      <vt:lpstr> Percentage Share of Disables Population by Type and Social Group  India : 2011</vt:lpstr>
      <vt:lpstr>Disabled Population by age and Sex India : 2011</vt:lpstr>
      <vt:lpstr>PROPORTION OF DISABLED POPULATION IN THE RESPECTIVE AGE GROUPS India : 2001-11</vt:lpstr>
      <vt:lpstr>Proportion of Disabled Population in the Respective Age Groups age groups by sex  India : 2011 </vt:lpstr>
      <vt:lpstr>Percentage of Disables Population to total Population  of  the Age Group</vt:lpstr>
      <vt:lpstr>Percentage of Disables Population to total Population of the Age Group (Contd.)</vt:lpstr>
      <vt:lpstr>Disable Population by age and Social Group  India : 2011</vt:lpstr>
      <vt:lpstr>Disable Population by age and Social Group  ( Contd.) India : 2011</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dc:title>
  <dc:creator>V-CARE</dc:creator>
  <cp:lastModifiedBy>V-CARE</cp:lastModifiedBy>
  <cp:revision>297</cp:revision>
  <dcterms:created xsi:type="dcterms:W3CDTF">2018-03-07T06:55:23Z</dcterms:created>
  <dcterms:modified xsi:type="dcterms:W3CDTF">2018-05-09T10:06:50Z</dcterms:modified>
</cp:coreProperties>
</file>