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70" r:id="rId4"/>
    <p:sldId id="262" r:id="rId5"/>
    <p:sldId id="257" r:id="rId6"/>
    <p:sldId id="263" r:id="rId7"/>
    <p:sldId id="264" r:id="rId8"/>
    <p:sldId id="266" r:id="rId9"/>
    <p:sldId id="265" r:id="rId10"/>
    <p:sldId id="272" r:id="rId11"/>
    <p:sldId id="259" r:id="rId12"/>
    <p:sldId id="260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BC4507-E0B0-47D6-A44B-13A7CDAF5496}" type="datetimeFigureOut">
              <a:rPr lang="en-US" smtClean="0"/>
              <a:pPr/>
              <a:t>18/06/2018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9976AB-0556-4636-8886-4B7BD60D74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228600" y="304799"/>
            <a:ext cx="1752600" cy="16764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" name="Title 4"/>
          <p:cNvSpPr txBox="1">
            <a:spLocks noGrp="1"/>
          </p:cNvSpPr>
          <p:nvPr>
            <p:ph type="title"/>
          </p:nvPr>
        </p:nvSpPr>
        <p:spPr>
          <a:xfrm>
            <a:off x="2286000" y="304800"/>
            <a:ext cx="6400800" cy="17081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V- CARE WELFARE ASSOCIATION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(N.G.O.)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3505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09800"/>
            <a:ext cx="8458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REGISTERED AT THANE REG. NO F/19997/THA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U/S 12A OF THE I.T. ACT 1961:THN/CIT-11/12 A(a)295/2012-13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U/S 80G OF THE I.T ACT,1961 THN/CIT-11/TEC/ATG/295/2012-13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NITI AAYOG UNIQUE ID MH/2017/0175219</a:t>
            </a: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REGISTER WITH UNITED </a:t>
            </a:r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NATIONS DEPARTMENT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ECONOMIC AND SOCIAL AFFAIRS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62600"/>
            <a:ext cx="8610600" cy="1066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10400" cy="914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V-CARE WELFARE ASSOCATION </a:t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(N.G.O.)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38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WHILE WORKING IN A MEDICAL SECTOR WE CAME TO KNOW ABOUT  THE  PROBLEMS FACED BY THE COMMON PEOPLE. </a:t>
            </a:r>
          </a:p>
          <a:p>
            <a:pPr algn="ctr">
              <a:buFont typeface="Wingdings" pitchFamily="2" charset="2"/>
              <a:buChar char="q"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MEDICAL EXPENSES ARE VERY COSTLY  AND LIFE SPAN IS INCREASING DAY BY DAY.</a:t>
            </a:r>
          </a:p>
          <a:p>
            <a:pPr marL="342900" indent="-342900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MEDICAL INSTRUMENTS  TO CONTROL MEDICAL EXPENSES ARE VERY EXPENSIVE AND THERE ARE MANY DRAWBACKS IN IT.</a:t>
            </a:r>
          </a:p>
          <a:p>
            <a:pPr marL="342900" indent="-342900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None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EXPENSIVE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PREMIUM  INCREASES WITH AGE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NO PRE-EXISTING DISEASES ARE COVERED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CAPPING  OF RISK COVER IS PRESENT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DENTAL AND COSMETIC SURGERIES ARE NOT COVERED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AMBULANCE SERVICE IS NOT COVERED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900" dirty="0" smtClean="0">
                <a:solidFill>
                  <a:schemeClr val="tx1"/>
                </a:solidFill>
              </a:rPr>
              <a:t>INVESTIGATIONS IN DIAGNOSTIC CENTRE ARE NOT COVERED  WHEN NOT HOSPITALIZED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133600" y="3657600"/>
            <a:ext cx="4800600" cy="381000"/>
          </a:xfrm>
          <a:prstGeom prst="flowChart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DRAWBACKS IN MEDICAL POLICIES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457200" y="304800"/>
            <a:ext cx="1079567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0"/>
            <a:ext cx="8534400" cy="12192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57200" y="381000"/>
            <a:ext cx="8229600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TO OVERCOME ALL THESE DRAWBACKS WE INTRODUCED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114800"/>
            <a:ext cx="86106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WHERE YOU GET ALL FACILITIES IN OUR EMPANELLED  HOSPITALS, DIAGNOSTIC CENTERS , MEDICAL STORES  AND AMBULANCE SERVICE PROVIDER.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ross 5"/>
          <p:cNvSpPr/>
          <p:nvPr/>
        </p:nvSpPr>
        <p:spPr>
          <a:xfrm>
            <a:off x="2590800" y="1143000"/>
            <a:ext cx="3733800" cy="2667000"/>
          </a:xfrm>
          <a:prstGeom prst="plu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V-CARE </a:t>
            </a:r>
          </a:p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HEALTH CARD </a:t>
            </a:r>
            <a:endParaRPr lang="en-US" sz="32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0400" cy="1066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BENEFITS OF 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V- CARE HEALTH CARD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UPTO 25% DISCOUNT AT DIAGNOSTIC CENTERS REGISTERED BY US FROM YOUR CITY</a:t>
            </a: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UPTO 30% DISCOUNT ON HOSPITAL BILL ( EXCLUDING MEDICINES &amp;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CONSUMABLES) EMPANELLED BY US.</a:t>
            </a: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UPTO 25 % DISCOUNTS ON MEDICINE PURCHASE FROM MEDICAL STORES EMPANELLED BY US. </a:t>
            </a:r>
          </a:p>
          <a:p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UPTO 20% DISCOUNT ON AMBULANCE SERVICES AND SPECIAL 50 % DISCOUNT  ON CARDIAC  AMBULANCE EMPANELLED BY US</a:t>
            </a:r>
          </a:p>
          <a:p>
            <a:pPr algn="ctr"/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1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FAMILY OF </a:t>
            </a:r>
            <a:r>
              <a:rPr lang="en-US" sz="3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6 </a:t>
            </a:r>
            <a:r>
              <a:rPr lang="en-US" sz="21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MEMBERS ARE COVERED UNDER ONE MEMBERSHIP</a:t>
            </a:r>
          </a:p>
          <a:p>
            <a:pPr algn="ctr">
              <a:buNone/>
            </a:pPr>
            <a:endParaRPr lang="en-US" sz="17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JUST BECOME A MEMBER OF V-CARE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19800"/>
            <a:ext cx="8229600" cy="8382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57201" y="228600"/>
            <a:ext cx="990600" cy="106135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990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V-CARE WELFARE ASSOCATION </a:t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(N.G.O.)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>
              <a:buNone/>
            </a:pPr>
            <a:endParaRPr lang="en-US" sz="2000" b="1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REG. OFFICE 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OFFICE NO. 1, OSHO PARK, SHIVAJI NAGAR, NAUPADA, THANE (W), 400 602.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OFFICE ADDRESS 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OFFICE NO 4, SHREE KRISHNA APPT, OPP T.B.Z. JEWELLERS, NAUPADA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                                 SHIVAJI NAGAR , THANE (W) - 400602.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gency FB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  HELP LINE NO:-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022-65171717.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     </a:t>
            </a: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WEBSITE:-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www.vcarengo.org.                          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 Email:- </a:t>
            </a:r>
            <a:r>
              <a:rPr lang="en-US" sz="2000" dirty="0" smtClean="0">
                <a:solidFill>
                  <a:schemeClr val="tx1"/>
                </a:solidFill>
                <a:latin typeface="Agency FB" pitchFamily="34" charset="0"/>
                <a:cs typeface="Arial" pitchFamily="34" charset="0"/>
              </a:rPr>
              <a:t>info@vcarengo.org.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457200" y="381000"/>
            <a:ext cx="990600" cy="990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Graph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5000"/>
            <a:ext cx="8229600" cy="9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086600" cy="9906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V-CARE WELFARE ASSOCATION</a:t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(N.G.O.)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1600200"/>
            <a:ext cx="4343400" cy="3395472"/>
          </a:xfrm>
          <a:prstGeom prst="ellipseRibb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THANK YOU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V-CARE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lgerian" pitchFamily="82" charset="0"/>
                <a:cs typeface="Arial" pitchFamily="34" charset="0"/>
              </a:rPr>
              <a:t>FAMILY</a:t>
            </a:r>
            <a:endParaRPr lang="en-US" sz="2400" b="1" dirty="0">
              <a:solidFill>
                <a:schemeClr val="tx1"/>
              </a:solidFill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5" name="Picture 4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86400"/>
            <a:ext cx="8686800" cy="10668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457200" y="228600"/>
            <a:ext cx="990600" cy="990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0400" cy="838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REGISTRATION  CERTIFICATE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V-CARE\Documents\V care registration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1148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C:\Users\V-CARE\Documents\V care regis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1148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457200" y="228600"/>
            <a:ext cx="990600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02076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V CARE 80G CERTIFICATE &amp; </a:t>
            </a:r>
            <a:b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12 A CERTIFICATE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V-CARE\Documents\vcare 80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267200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Users\V-CARE\Documents\v care 1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4267200" cy="487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vcare  logo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304800" y="304799"/>
            <a:ext cx="1143000" cy="106680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914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V-CARE WELFARE ASSOCATION (N.G.O.)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u="sng" dirty="0" smtClean="0">
                <a:solidFill>
                  <a:schemeClr val="tx1"/>
                </a:solidFill>
              </a:rPr>
              <a:t>TRUSTEES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334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Mr. Tushar Dilip Rasal- President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Mr. Nitin Bhoi- Vice President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MR. Pankaj Tawade- Secretary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Mr. Sudarshan Bhoir- Treasurer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Mr. Hemal Boricha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Mr. Jay Dhuri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Mrs. </a:t>
            </a:r>
            <a:r>
              <a:rPr lang="en-US" sz="2400" b="1" dirty="0" err="1" smtClean="0">
                <a:solidFill>
                  <a:schemeClr val="tx1"/>
                </a:solidFill>
                <a:latin typeface="Agency FB" pitchFamily="34" charset="0"/>
              </a:rPr>
              <a:t>Aarti</a:t>
            </a: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 Rasal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Mr. </a:t>
            </a:r>
            <a:r>
              <a:rPr lang="en-US" sz="2400" b="1" dirty="0" err="1" smtClean="0">
                <a:solidFill>
                  <a:schemeClr val="tx1"/>
                </a:solidFill>
                <a:latin typeface="Agency FB" pitchFamily="34" charset="0"/>
              </a:rPr>
              <a:t>Mangala</a:t>
            </a: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gency FB" pitchFamily="34" charset="0"/>
              </a:rPr>
              <a:t>Karandikar</a:t>
            </a: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- Chief Advisor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Dr. </a:t>
            </a:r>
            <a:r>
              <a:rPr lang="en-US" sz="2400" b="1" dirty="0" err="1" smtClean="0">
                <a:solidFill>
                  <a:schemeClr val="tx1"/>
                </a:solidFill>
                <a:latin typeface="Agency FB" pitchFamily="34" charset="0"/>
              </a:rPr>
              <a:t>Jayprakash</a:t>
            </a: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gency FB" pitchFamily="34" charset="0"/>
              </a:rPr>
              <a:t>Ghumatkar</a:t>
            </a: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- Chief Advisor</a:t>
            </a:r>
          </a:p>
          <a:p>
            <a:pPr algn="ctr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304800" y="304800"/>
            <a:ext cx="914400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086600" cy="914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V-CARE WELFARE ASSOCATION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(N.G.O)</a:t>
            </a: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86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EDUCATION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SPORTS</a:t>
            </a:r>
          </a:p>
          <a:p>
            <a:pPr algn="ctr">
              <a:buFont typeface="Wingdings" pitchFamily="2" charset="2"/>
              <a:buChar char="§"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MEDICAL</a:t>
            </a: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DISABLES</a:t>
            </a:r>
          </a:p>
          <a:p>
            <a:pPr algn="ctr">
              <a:buFont typeface="Wingdings" pitchFamily="2" charset="2"/>
              <a:buChar char="§"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POVERTY</a:t>
            </a:r>
          </a:p>
          <a:p>
            <a:pPr algn="ctr">
              <a:buFont typeface="Wingdings" pitchFamily="2" charset="2"/>
              <a:buChar char="§"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tx1"/>
              </a:solidFill>
              <a:latin typeface="Agency FB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gency FB" pitchFamily="34" charset="0"/>
              </a:rPr>
              <a:t>ENVIRONMENT</a:t>
            </a: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17" name="Picture 16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381000" y="152400"/>
            <a:ext cx="1079567" cy="914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Picture 2" descr="C:\Users\V-CARE\Desktop\IMAGE\imagesCAEMC40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198120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V-CARE\Desktop\IMAGE\imagesCANN1L6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562600"/>
            <a:ext cx="198120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C:\Users\V-CARE\Desktop\IMAGE\imagesCA10B8X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724400"/>
            <a:ext cx="1981200" cy="99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1" name="Picture 7" descr="C:\Users\V-CARE\Desktop\IMAGE\imagesCAOIVVV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133600"/>
            <a:ext cx="1981200" cy="99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3" name="Picture 9" descr="C:\Users\V-CARE\Desktop\IMAGE\imagesCATYTH7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971800"/>
            <a:ext cx="196215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4" name="Picture 10" descr="C:\Users\V-CARE\Desktop\IMAGE\imagesCA3TAKN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810000"/>
            <a:ext cx="1981200" cy="99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8" name="Left Arrow 17"/>
          <p:cNvSpPr/>
          <p:nvPr/>
        </p:nvSpPr>
        <p:spPr>
          <a:xfrm>
            <a:off x="3505200" y="5181600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3429000" y="3352800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352800" y="1524000"/>
            <a:ext cx="381000" cy="3048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410200" y="24384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486400" y="42672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562600" y="60198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685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3810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1&gt; A strong “giving” culture where Indians donate 2% of their income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every year to give the poor a chance to lead a happy &amp; respectful life. 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2&gt; A happy, healthy and creative child whose rights are protected and honoured in a society that is built on respect, dignity, justice and equity 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for all. 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3&gt; A vibrant “philanthropy market place” to ensure that the most efficient and effective nonprofits get access to the most resources.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257800"/>
            <a:ext cx="8382000" cy="10668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304801" y="304800"/>
            <a:ext cx="838200" cy="6858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1596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3962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To enable people to take responsibility for the situation of the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deprived humanbeing and to motivate them to seek resolution.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Through individual and collective action thereby enabling children to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realise their full potential for action and change. To enable people’s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Collectives and movements encompassing diverse segment, to pledge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their particular strengths, working in partnership to secure, protect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and honour the rights of Indian children. 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0200"/>
            <a:ext cx="8382000" cy="10668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>
          <a:xfrm>
            <a:off x="304801" y="304800"/>
            <a:ext cx="838200" cy="6858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685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OUR BELIEFS AND </a:t>
            </a:r>
            <a:r>
              <a:rPr lang="en-US" sz="2400" dirty="0" smtClean="0">
                <a:solidFill>
                  <a:schemeClr val="tx1"/>
                </a:solidFill>
              </a:rPr>
              <a:t>APPROACH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700" b="1" u="sng" dirty="0" smtClean="0">
                <a:solidFill>
                  <a:schemeClr val="tx1"/>
                </a:solidFill>
                <a:latin typeface="Agency FB" pitchFamily="34" charset="0"/>
              </a:rPr>
              <a:t>SACRIFICE</a:t>
            </a:r>
            <a:r>
              <a:rPr lang="en-US" sz="1600" b="1" dirty="0" smtClean="0">
                <a:solidFill>
                  <a:schemeClr val="tx1"/>
                </a:solidFill>
              </a:rPr>
              <a:t> :- W</a:t>
            </a:r>
            <a:r>
              <a:rPr lang="en-US" sz="1600" dirty="0" smtClean="0">
                <a:solidFill>
                  <a:schemeClr val="tx1"/>
                </a:solidFill>
              </a:rPr>
              <a:t>e believe that every individual must ‘give till it hurts’, demonstrating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willingness to share one’s fortunes with those less privileged.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700" b="1" u="sng" dirty="0" smtClean="0">
                <a:solidFill>
                  <a:schemeClr val="tx1"/>
                </a:solidFill>
                <a:latin typeface="Agency FB" pitchFamily="34" charset="0"/>
              </a:rPr>
              <a:t>DESERVE OUR NEEDS </a:t>
            </a:r>
            <a:r>
              <a:rPr lang="en-US" sz="1600" b="1" dirty="0" smtClean="0">
                <a:solidFill>
                  <a:schemeClr val="tx1"/>
                </a:solidFill>
              </a:rPr>
              <a:t>:- W</a:t>
            </a:r>
            <a:r>
              <a:rPr lang="en-US" sz="1600" dirty="0" smtClean="0">
                <a:solidFill>
                  <a:schemeClr val="tx1"/>
                </a:solidFill>
              </a:rPr>
              <a:t>e believe that we need to earn our keep, rather than assume it is as a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right. We need to give first and then ask in return.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700" b="1" u="sng" dirty="0" smtClean="0">
                <a:solidFill>
                  <a:schemeClr val="tx1"/>
                </a:solidFill>
                <a:latin typeface="Agency FB" pitchFamily="34" charset="0"/>
              </a:rPr>
              <a:t>ADDING VALUE </a:t>
            </a:r>
            <a:r>
              <a:rPr lang="en-US" sz="1600" b="1" dirty="0" smtClean="0">
                <a:solidFill>
                  <a:schemeClr val="tx1"/>
                </a:solidFill>
              </a:rPr>
              <a:t>:- W</a:t>
            </a:r>
            <a:r>
              <a:rPr lang="en-US" sz="1600" dirty="0" smtClean="0">
                <a:solidFill>
                  <a:schemeClr val="tx1"/>
                </a:solidFill>
              </a:rPr>
              <a:t>e believe that we add value only when we do something that no one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else is currently doing, or when we do it in a better way.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700" b="1" u="sng" dirty="0" smtClean="0">
                <a:solidFill>
                  <a:schemeClr val="tx1"/>
                </a:solidFill>
                <a:latin typeface="Agency FB" pitchFamily="34" charset="0"/>
              </a:rPr>
              <a:t>PASSION</a:t>
            </a:r>
            <a:r>
              <a:rPr lang="en-US" sz="1900" b="1" dirty="0" smtClean="0">
                <a:solidFill>
                  <a:schemeClr val="tx1"/>
                </a:solidFill>
              </a:rPr>
              <a:t> :-</a:t>
            </a:r>
            <a:r>
              <a:rPr lang="en-US" sz="1600" dirty="0" smtClean="0">
                <a:solidFill>
                  <a:schemeClr val="tx1"/>
                </a:solidFill>
              </a:rPr>
              <a:t> V-Care believes that working with a ‘burning desire’ to make a difference, is the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greatest motivator to do something meaningful.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700" b="1" u="sng" dirty="0" smtClean="0">
                <a:solidFill>
                  <a:schemeClr val="tx1"/>
                </a:solidFill>
                <a:latin typeface="Agency FB" pitchFamily="34" charset="0"/>
              </a:rPr>
              <a:t>FIRST PRINCIPLES APPROACH </a:t>
            </a:r>
            <a:r>
              <a:rPr lang="en-US" sz="1900" b="1" dirty="0" smtClean="0">
                <a:solidFill>
                  <a:schemeClr val="tx1"/>
                </a:solidFill>
              </a:rPr>
              <a:t>:- </a:t>
            </a:r>
            <a:r>
              <a:rPr lang="en-US" sz="1600" b="1" dirty="0" smtClean="0">
                <a:solidFill>
                  <a:schemeClr val="tx1"/>
                </a:solidFill>
              </a:rPr>
              <a:t>V</a:t>
            </a:r>
            <a:r>
              <a:rPr lang="en-US" sz="1600" dirty="0" smtClean="0">
                <a:solidFill>
                  <a:schemeClr val="tx1"/>
                </a:solidFill>
              </a:rPr>
              <a:t>-Care believes that we must do things because they make sense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 do, and not simply because that is how everyone else does it. Blind faith is the enemy of all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innovation.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700" b="1" u="sng" dirty="0" smtClean="0">
                <a:solidFill>
                  <a:schemeClr val="tx1"/>
                </a:solidFill>
                <a:latin typeface="Agency FB" pitchFamily="34" charset="0"/>
              </a:rPr>
              <a:t>FOCUS ON THE POOREST </a:t>
            </a:r>
            <a:r>
              <a:rPr lang="en-US" sz="1600" b="1" dirty="0" smtClean="0">
                <a:solidFill>
                  <a:schemeClr val="tx1"/>
                </a:solidFill>
              </a:rPr>
              <a:t>:- A</a:t>
            </a:r>
            <a:r>
              <a:rPr lang="en-US" sz="1600" dirty="0" smtClean="0">
                <a:solidFill>
                  <a:schemeClr val="tx1"/>
                </a:solidFill>
              </a:rPr>
              <a:t>ll that V-Care does is directed towards improving the lives of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our ‘real customer’ – the poorest of the poor.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700" b="1" u="sng" dirty="0" smtClean="0">
                <a:solidFill>
                  <a:schemeClr val="tx1"/>
                </a:solidFill>
                <a:latin typeface="Agency FB" pitchFamily="34" charset="0"/>
              </a:rPr>
              <a:t>TRANSPARENCY AND ACCOUNTABILITY </a:t>
            </a:r>
            <a:r>
              <a:rPr lang="en-US" sz="1900" b="1" dirty="0" smtClean="0">
                <a:solidFill>
                  <a:schemeClr val="tx1"/>
                </a:solidFill>
              </a:rPr>
              <a:t>:- </a:t>
            </a: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s ‘trustees’ of tax payer resources, we believe in being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proactively accountable and transparent in all that we do and to all  our stakeholders. 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457200" y="152401"/>
            <a:ext cx="914400" cy="6858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6858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PURPOSE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864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900" b="1" u="sng" dirty="0" smtClean="0">
                <a:solidFill>
                  <a:schemeClr val="tx1"/>
                </a:solidFill>
                <a:latin typeface="Agency FB" pitchFamily="34" charset="0"/>
              </a:rPr>
              <a:t>EDUCATION</a:t>
            </a:r>
            <a:r>
              <a:rPr lang="en-US" sz="1600" b="1" dirty="0" smtClean="0">
                <a:solidFill>
                  <a:schemeClr val="tx1"/>
                </a:solidFill>
              </a:rPr>
              <a:t> :- </a:t>
            </a:r>
            <a:r>
              <a:rPr lang="en-US" sz="1600" dirty="0" smtClean="0">
                <a:solidFill>
                  <a:schemeClr val="tx1"/>
                </a:solidFill>
              </a:rPr>
              <a:t> We are providing free seminars on sex education, basic computer and IT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education, free beautician courses for women and tutions for those who cant afford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heavy tution fees during academic education process.</a:t>
            </a:r>
          </a:p>
          <a:p>
            <a:pPr algn="just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900" b="1" u="sng" dirty="0" smtClean="0">
                <a:solidFill>
                  <a:schemeClr val="tx1"/>
                </a:solidFill>
                <a:latin typeface="Agency FB" pitchFamily="34" charset="0"/>
              </a:rPr>
              <a:t>POVERTY</a:t>
            </a:r>
            <a:r>
              <a:rPr lang="en-US" sz="1600" b="1" dirty="0" smtClean="0">
                <a:solidFill>
                  <a:schemeClr val="tx1"/>
                </a:solidFill>
              </a:rPr>
              <a:t> :- </a:t>
            </a:r>
            <a:r>
              <a:rPr lang="en-US" sz="1600" dirty="0" smtClean="0">
                <a:solidFill>
                  <a:schemeClr val="tx1"/>
                </a:solidFill>
              </a:rPr>
              <a:t> We are trying to change the view of poor people to look after their life and help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them to develop their personal skills in various commercial sector and to get good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opportunity in job or to run their own small scale business.</a:t>
            </a:r>
          </a:p>
          <a:p>
            <a:pPr algn="just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900" b="1" u="sng" dirty="0" smtClean="0">
                <a:solidFill>
                  <a:schemeClr val="tx1"/>
                </a:solidFill>
                <a:latin typeface="Agency FB" pitchFamily="34" charset="0"/>
              </a:rPr>
              <a:t>ENVIRONMENT </a:t>
            </a:r>
            <a:r>
              <a:rPr lang="en-US" sz="1600" b="1" dirty="0" smtClean="0">
                <a:solidFill>
                  <a:schemeClr val="tx1"/>
                </a:solidFill>
              </a:rPr>
              <a:t>:- W</a:t>
            </a:r>
            <a:r>
              <a:rPr lang="en-US" sz="1600" dirty="0" smtClean="0">
                <a:solidFill>
                  <a:schemeClr val="tx1"/>
                </a:solidFill>
              </a:rPr>
              <a:t>e are into plantation of various types of trees and preventing them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from being cutting to maintain ecological balance and increasing global warming.</a:t>
            </a:r>
          </a:p>
          <a:p>
            <a:pPr algn="just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900" b="1" u="sng" dirty="0" smtClean="0">
                <a:solidFill>
                  <a:schemeClr val="tx1"/>
                </a:solidFill>
                <a:latin typeface="Agency FB" pitchFamily="34" charset="0"/>
              </a:rPr>
              <a:t>MEDICAL SECTOR </a:t>
            </a:r>
            <a:r>
              <a:rPr lang="en-US" sz="1600" b="1" dirty="0" smtClean="0">
                <a:solidFill>
                  <a:schemeClr val="tx1"/>
                </a:solidFill>
              </a:rPr>
              <a:t>:- W</a:t>
            </a:r>
            <a:r>
              <a:rPr lang="en-US" sz="1600" dirty="0" smtClean="0">
                <a:solidFill>
                  <a:schemeClr val="tx1"/>
                </a:solidFill>
              </a:rPr>
              <a:t>e are helping mankind with support   of local government authority to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run camps on polio, all kind of vaccination, total health checkup and blood donation.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Beside this we had started a charitable hospital at Naupada Thane, Maharashtra to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help needy people.</a:t>
            </a:r>
          </a:p>
          <a:p>
            <a:pPr algn="just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900" b="1" u="sng" dirty="0" smtClean="0">
                <a:solidFill>
                  <a:schemeClr val="tx1"/>
                </a:solidFill>
                <a:latin typeface="Agency FB" pitchFamily="34" charset="0"/>
              </a:rPr>
              <a:t>SPORT</a:t>
            </a:r>
            <a:r>
              <a:rPr lang="en-US" sz="1600" b="1" dirty="0" smtClean="0">
                <a:solidFill>
                  <a:schemeClr val="tx1"/>
                </a:solidFill>
              </a:rPr>
              <a:t> :</a:t>
            </a:r>
            <a:r>
              <a:rPr lang="en-US" sz="1600" dirty="0" smtClean="0">
                <a:solidFill>
                  <a:schemeClr val="tx1"/>
                </a:solidFill>
              </a:rPr>
              <a:t>- We want to provide a good platform for sports and sport men, support sportmen to achieve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his/her goal in their sport s career , promoting sports is also our mission.</a:t>
            </a:r>
          </a:p>
          <a:p>
            <a:pPr algn="just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1900" b="1" u="sng" dirty="0" smtClean="0">
                <a:solidFill>
                  <a:schemeClr val="tx1"/>
                </a:solidFill>
                <a:latin typeface="Agency FB" pitchFamily="34" charset="0"/>
              </a:rPr>
              <a:t>DISABILITY</a:t>
            </a:r>
            <a:r>
              <a:rPr lang="en-US" sz="1600" b="1" dirty="0" smtClean="0">
                <a:solidFill>
                  <a:schemeClr val="tx1"/>
                </a:solidFill>
              </a:rPr>
              <a:t> :</a:t>
            </a:r>
            <a:r>
              <a:rPr lang="en-US" sz="1600" dirty="0" smtClean="0">
                <a:solidFill>
                  <a:schemeClr val="tx1"/>
                </a:solidFill>
              </a:rPr>
              <a:t>- Providing help to disables and make them self esteemed providing  a new platform for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disables  for their up </a:t>
            </a:r>
            <a:r>
              <a:rPr lang="en-US" sz="1600" dirty="0" err="1" smtClean="0">
                <a:solidFill>
                  <a:schemeClr val="tx1"/>
                </a:solidFill>
              </a:rPr>
              <a:t>liftment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vcare  logo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457200" y="228601"/>
            <a:ext cx="914400" cy="762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1425</TotalTime>
  <Words>990</Words>
  <Application>Microsoft Office PowerPoint</Application>
  <PresentationFormat>On-screen Show (4:3)</PresentationFormat>
  <Paragraphs>177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V- CARE WELFARE ASSOCIATION (N.G.O.)</vt:lpstr>
      <vt:lpstr>REGISTRATION  CERTIFICATE</vt:lpstr>
      <vt:lpstr>V CARE 80G CERTIFICATE &amp;   12 A CERTIFICATE</vt:lpstr>
      <vt:lpstr>  V-CARE WELFARE ASSOCATION (N.G.O.) TRUSTEES </vt:lpstr>
      <vt:lpstr>V-CARE WELFARE ASSOCATION (N.G.O)</vt:lpstr>
      <vt:lpstr>VISION </vt:lpstr>
      <vt:lpstr> MISSION</vt:lpstr>
      <vt:lpstr>OUR BELIEFS AND APPROACH</vt:lpstr>
      <vt:lpstr>PURPOSE</vt:lpstr>
      <vt:lpstr>V-CARE WELFARE ASSOCATION  (N.G.O.)</vt:lpstr>
      <vt:lpstr>Slide 11</vt:lpstr>
      <vt:lpstr> BENEFITS OF  V- CARE HEALTH CARD </vt:lpstr>
      <vt:lpstr>V-CARE WELFARE ASSOCATION  (N.G.O.)</vt:lpstr>
      <vt:lpstr>V-CARE WELFARE ASSOCATION  (N.G.O.)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V- CARE WELFARE ASSOCIATION (N.G.O.) REGISTERED AT THANE REG. NO F/19997/THA</dc:title>
  <dc:creator>V-CARE</dc:creator>
  <cp:lastModifiedBy>V-CARE</cp:lastModifiedBy>
  <cp:revision>394</cp:revision>
  <dcterms:created xsi:type="dcterms:W3CDTF">2018-02-23T06:35:52Z</dcterms:created>
  <dcterms:modified xsi:type="dcterms:W3CDTF">2018-06-18T08:05:50Z</dcterms:modified>
</cp:coreProperties>
</file>