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57" r:id="rId3"/>
    <p:sldId id="258" r:id="rId4"/>
    <p:sldId id="272" r:id="rId5"/>
    <p:sldId id="273" r:id="rId6"/>
    <p:sldId id="261" r:id="rId7"/>
    <p:sldId id="262" r:id="rId8"/>
    <p:sldId id="264" r:id="rId9"/>
    <p:sldId id="263" r:id="rId10"/>
    <p:sldId id="274" r:id="rId11"/>
    <p:sldId id="267" r:id="rId12"/>
    <p:sldId id="268" r:id="rId13"/>
    <p:sldId id="275"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5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A7E831-4F49-45B8-B387-1DC2B5F15969}"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A7E831-4F49-45B8-B387-1DC2B5F159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0EF93F0-23B4-483A-931A-FE5811D28240}" type="datetimeFigureOut">
              <a:rPr lang="en-US" smtClean="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7E831-4F49-45B8-B387-1DC2B5F15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EF93F0-23B4-483A-931A-FE5811D28240}" type="datetimeFigureOut">
              <a:rPr lang="en-US" smtClean="0"/>
              <a:pPr/>
              <a:t>10/2/2018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A7E831-4F49-45B8-B387-1DC2B5F15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9.xml" /></Relationships>
</file>

<file path=ppt/slides/_rels/slide1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4.jpe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2.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2.jpeg"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2.jpeg"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2.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81000" y="1752600"/>
            <a:ext cx="8305800" cy="4648200"/>
          </a:xfrm>
          <a:prstGeom prst="rect">
            <a:avLst/>
          </a:prstGeom>
        </p:spPr>
        <p:style>
          <a:lnRef idx="1">
            <a:schemeClr val="dk1"/>
          </a:lnRef>
          <a:fillRef idx="2">
            <a:schemeClr val="dk1"/>
          </a:fillRef>
          <a:effectRef idx="1">
            <a:schemeClr val="dk1"/>
          </a:effectRef>
          <a:fontRef idx="minor">
            <a:schemeClr val="dk1"/>
          </a:fontRef>
        </p:style>
        <p:txBody>
          <a:bodyPr vert="horz" lIns="45720" tIns="45720" rIns="45720" anchor="t">
            <a:normAutofit lnSpcReduction="1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a:ln>
                <a:noFill/>
              </a:ln>
              <a:solidFill>
                <a:schemeClr val="dk1"/>
              </a:solidFill>
              <a:effectLst/>
              <a:uLnTx/>
              <a:uFillTx/>
              <a:latin typeface="Agency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a:ln>
                  <a:noFill/>
                </a:ln>
                <a:solidFill>
                  <a:schemeClr val="dk1"/>
                </a:solidFill>
                <a:effectLst/>
                <a:uLnTx/>
                <a:uFillTx/>
                <a:latin typeface="Agency FB" pitchFamily="34" charset="0"/>
                <a:ea typeface="+mn-ea"/>
                <a:cs typeface="+mn-cs"/>
              </a:rPr>
              <a:t>REGISTERED AT THANE REG. NO F/ 19997/THA</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a:ln>
                <a:noFill/>
              </a:ln>
              <a:solidFill>
                <a:schemeClr val="dk1"/>
              </a:solidFill>
              <a:effectLst/>
              <a:uLnTx/>
              <a:uFillTx/>
              <a:latin typeface="Agency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a:ln>
                  <a:noFill/>
                </a:ln>
                <a:solidFill>
                  <a:schemeClr val="dk1"/>
                </a:solidFill>
                <a:effectLst/>
                <a:uLnTx/>
                <a:uFillTx/>
                <a:latin typeface="Agency FB" pitchFamily="34" charset="0"/>
                <a:ea typeface="+mn-ea"/>
                <a:cs typeface="+mn-cs"/>
              </a:rPr>
              <a:t>U/S 12A OF THE I.T. ACT 1961:THN/CIT-11/12A(a)295/2012-13</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a:ln>
                <a:noFill/>
              </a:ln>
              <a:solidFill>
                <a:schemeClr val="dk1"/>
              </a:solidFill>
              <a:effectLst/>
              <a:uLnTx/>
              <a:uFillTx/>
              <a:latin typeface="Agency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a:ln>
                  <a:noFill/>
                </a:ln>
                <a:solidFill>
                  <a:schemeClr val="dk1"/>
                </a:solidFill>
                <a:effectLst/>
                <a:uLnTx/>
                <a:uFillTx/>
                <a:latin typeface="Agency FB" pitchFamily="34" charset="0"/>
                <a:ea typeface="+mn-ea"/>
                <a:cs typeface="+mn-cs"/>
              </a:rPr>
              <a:t>U/S80G OF THEI.T ACT,1961 THN/CIT-11/TEC/ATG/295/2012-13</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a:ln>
                <a:noFill/>
              </a:ln>
              <a:solidFill>
                <a:schemeClr val="dk1"/>
              </a:solidFill>
              <a:effectLst/>
              <a:uLnTx/>
              <a:uFillTx/>
              <a:latin typeface="Agency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a:ln>
                  <a:noFill/>
                </a:ln>
                <a:solidFill>
                  <a:schemeClr val="dk1"/>
                </a:solidFill>
                <a:effectLst/>
                <a:uLnTx/>
                <a:uFillTx/>
                <a:latin typeface="Agency FB" pitchFamily="34" charset="0"/>
                <a:ea typeface="+mn-ea"/>
                <a:cs typeface="+mn-cs"/>
              </a:rPr>
              <a:t>NITI AAYOG UNIQUE ID MH/2017/0175219</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a:ln>
                <a:noFill/>
              </a:ln>
              <a:solidFill>
                <a:schemeClr val="dk1"/>
              </a:solidFill>
              <a:effectLst/>
              <a:uLnTx/>
              <a:uFillTx/>
              <a:latin typeface="Agency FB"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a:ln>
                  <a:noFill/>
                </a:ln>
                <a:solidFill>
                  <a:schemeClr val="dk1"/>
                </a:solidFill>
                <a:effectLst/>
                <a:uLnTx/>
                <a:uFillTx/>
                <a:latin typeface="Agency FB" pitchFamily="34" charset="0"/>
                <a:ea typeface="+mn-ea"/>
                <a:cs typeface="+mn-cs"/>
              </a:rPr>
              <a:t>REGISTER WITH UNITED NATIONS DEPARTMENT OF ECONOMIIC AND SOCIAL AFFAIRS</a:t>
            </a:r>
            <a:endParaRPr kumimoji="0" lang="en-US" sz="2400" b="1" i="0" u="none" strike="noStrike" kern="1200" cap="none" spc="0" normalizeH="0" baseline="0" noProof="0" dirty="0">
              <a:ln>
                <a:noFill/>
              </a:ln>
              <a:solidFill>
                <a:schemeClr val="dk1"/>
              </a:solidFill>
              <a:effectLst/>
              <a:uLnTx/>
              <a:uFillTx/>
              <a:latin typeface="Agency FB" pitchFamily="34" charset="0"/>
              <a:ea typeface="+mn-ea"/>
              <a:cs typeface="+mn-cs"/>
            </a:endParaRPr>
          </a:p>
        </p:txBody>
      </p:sp>
      <p:sp>
        <p:nvSpPr>
          <p:cNvPr id="12" name="Title 3"/>
          <p:cNvSpPr>
            <a:spLocks noGrp="1"/>
          </p:cNvSpPr>
          <p:nvPr>
            <p:ph type="title"/>
          </p:nvPr>
        </p:nvSpPr>
        <p:spPr>
          <a:xfrm>
            <a:off x="1600200" y="274638"/>
            <a:ext cx="7086600" cy="1143000"/>
          </a:xfrm>
          <a:ln/>
        </p:spPr>
        <p:style>
          <a:lnRef idx="1">
            <a:schemeClr val="dk1"/>
          </a:lnRef>
          <a:fillRef idx="2">
            <a:schemeClr val="dk1"/>
          </a:fillRef>
          <a:effectRef idx="1">
            <a:schemeClr val="dk1"/>
          </a:effectRef>
          <a:fontRef idx="minor">
            <a:schemeClr val="dk1"/>
          </a:fontRef>
        </p:style>
        <p:txBody>
          <a:bodyPr>
            <a:normAutofit/>
          </a:bodyPr>
          <a:lstStyle/>
          <a:p>
            <a:r>
              <a:rPr lang="en-US" sz="3200" b="0" dirty="0">
                <a:latin typeface="Algerian" pitchFamily="82" charset="0"/>
              </a:rPr>
              <a:t>V- CARE WELFARE ASSOCIATION (N.G.O)</a:t>
            </a:r>
          </a:p>
        </p:txBody>
      </p:sp>
      <p:pic>
        <p:nvPicPr>
          <p:cNvPr id="13" name="Picture 12" descr="vcare  logo.jpg"/>
          <p:cNvPicPr>
            <a:picLocks noChangeAspect="1"/>
          </p:cNvPicPr>
          <p:nvPr/>
        </p:nvPicPr>
        <p:blipFill>
          <a:blip r:embed="rId2">
            <a:lum bright="-10000" contrast="10000"/>
          </a:blip>
          <a:srcRect/>
          <a:stretch>
            <a:fillRect/>
          </a:stretch>
        </p:blipFill>
        <p:spPr>
          <a:xfrm>
            <a:off x="381000" y="372956"/>
            <a:ext cx="1031303" cy="922443"/>
          </a:xfrm>
          <a:prstGeom prst="rect">
            <a:avLst/>
          </a:prstGeom>
          <a:ln>
            <a:no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34000" r="9000" b="7000"/>
          </a:stretch>
        </a:blipFill>
        <a:effectLst/>
      </p:bgPr>
    </p:bg>
    <p:spTree>
      <p:nvGrpSpPr>
        <p:cNvPr id="1" name=""/>
        <p:cNvGrpSpPr/>
        <p:nvPr/>
      </p:nvGrpSpPr>
      <p:grpSpPr>
        <a:xfrm>
          <a:off x="0" y="0"/>
          <a:ext cx="0" cy="0"/>
          <a:chOff x="0" y="0"/>
          <a:chExt cx="0" cy="0"/>
        </a:xfrm>
      </p:grpSpPr>
      <p:sp>
        <p:nvSpPr>
          <p:cNvPr id="3" name="Bevel 2"/>
          <p:cNvSpPr/>
          <p:nvPr/>
        </p:nvSpPr>
        <p:spPr>
          <a:xfrm>
            <a:off x="1981200" y="304800"/>
            <a:ext cx="6781800" cy="1371600"/>
          </a:xfrm>
          <a:prstGeom prst="beve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MEDICAL SPONSORSHIP</a:t>
            </a:r>
          </a:p>
        </p:txBody>
      </p:sp>
      <p:pic>
        <p:nvPicPr>
          <p:cNvPr id="4" name="Picture 3" descr="vcare  logo.jpg"/>
          <p:cNvPicPr>
            <a:picLocks noChangeAspect="1"/>
          </p:cNvPicPr>
          <p:nvPr/>
        </p:nvPicPr>
        <p:blipFill>
          <a:blip r:embed="rId3">
            <a:lum bright="-10000" contrast="10000"/>
          </a:blip>
          <a:srcRect/>
          <a:stretch>
            <a:fillRect/>
          </a:stretch>
        </p:blipFill>
        <p:spPr>
          <a:xfrm>
            <a:off x="381000" y="304800"/>
            <a:ext cx="1246908" cy="13716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1524000" y="228600"/>
            <a:ext cx="7162800" cy="838200"/>
          </a:xfrm>
          <a:prstGeom prst="rect">
            <a:avLst/>
          </a:prstGeom>
          <a:ln/>
        </p:spPr>
        <p:style>
          <a:lnRef idx="1">
            <a:schemeClr val="dk1"/>
          </a:lnRef>
          <a:fillRef idx="2">
            <a:schemeClr val="dk1"/>
          </a:fillRef>
          <a:effectRef idx="1">
            <a:schemeClr val="dk1"/>
          </a:effectRef>
          <a:fontRef idx="minor">
            <a:schemeClr val="dk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V-CARE WELFARE ASSOCATION </a:t>
            </a:r>
            <a:b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b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(N.G.O.)</a:t>
            </a:r>
            <a:endPar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n-lt"/>
              <a:ea typeface="+mn-ea"/>
              <a:cs typeface="+mn-cs"/>
            </a:endParaRPr>
          </a:p>
        </p:txBody>
      </p:sp>
      <p:sp>
        <p:nvSpPr>
          <p:cNvPr id="3" name="Content Placeholder 2"/>
          <p:cNvSpPr>
            <a:spLocks noGrp="1"/>
          </p:cNvSpPr>
          <p:nvPr>
            <p:ph idx="1"/>
          </p:nvPr>
        </p:nvSpPr>
        <p:spPr>
          <a:xfrm>
            <a:off x="457200" y="1295400"/>
            <a:ext cx="8229600" cy="4711891"/>
          </a:xfrm>
          <a:ln/>
        </p:spPr>
        <p:style>
          <a:lnRef idx="1">
            <a:schemeClr val="dk1"/>
          </a:lnRef>
          <a:fillRef idx="2">
            <a:schemeClr val="dk1"/>
          </a:fillRef>
          <a:effectRef idx="1">
            <a:schemeClr val="dk1"/>
          </a:effectRef>
          <a:fontRef idx="minor">
            <a:schemeClr val="dk1"/>
          </a:fontRef>
        </p:style>
        <p:txBody>
          <a:bodyPr>
            <a:normAutofit/>
          </a:bodyPr>
          <a:lstStyle/>
          <a:p>
            <a:pPr>
              <a:buNone/>
            </a:pPr>
            <a:endParaRPr lang="en-US" sz="2000" dirty="0">
              <a:solidFill>
                <a:schemeClr val="tx1"/>
              </a:solidFill>
            </a:endParaRPr>
          </a:p>
          <a:p>
            <a:pPr>
              <a:buNone/>
            </a:pPr>
            <a:r>
              <a:rPr lang="en-US" sz="2000" dirty="0">
                <a:solidFill>
                  <a:schemeClr val="tx1"/>
                </a:solidFill>
              </a:rPr>
              <a:t>	</a:t>
            </a:r>
          </a:p>
          <a:p>
            <a:pPr>
              <a:buNone/>
            </a:pPr>
            <a:r>
              <a:rPr lang="en-US" sz="2000" dirty="0">
                <a:solidFill>
                  <a:schemeClr val="tx1"/>
                </a:solidFill>
              </a:rPr>
              <a:t>	Each and every person should get </a:t>
            </a:r>
          </a:p>
          <a:p>
            <a:pPr>
              <a:buNone/>
            </a:pPr>
            <a:r>
              <a:rPr lang="en-US" sz="2000" dirty="0">
                <a:solidFill>
                  <a:schemeClr val="tx1"/>
                </a:solidFill>
              </a:rPr>
              <a:t>proper medical treatment when he</a:t>
            </a:r>
          </a:p>
          <a:p>
            <a:pPr>
              <a:buNone/>
            </a:pPr>
            <a:r>
              <a:rPr lang="en-US" sz="2000" dirty="0">
                <a:solidFill>
                  <a:schemeClr val="tx1"/>
                </a:solidFill>
              </a:rPr>
              <a:t>or she is suffering from any kind of </a:t>
            </a:r>
          </a:p>
          <a:p>
            <a:pPr>
              <a:buNone/>
            </a:pPr>
            <a:r>
              <a:rPr lang="en-US" sz="2000" dirty="0">
                <a:solidFill>
                  <a:schemeClr val="tx1"/>
                </a:solidFill>
              </a:rPr>
              <a:t>diseases but now a days medical </a:t>
            </a:r>
          </a:p>
          <a:p>
            <a:pPr>
              <a:buNone/>
            </a:pPr>
            <a:r>
              <a:rPr lang="en-US" sz="2000" dirty="0">
                <a:solidFill>
                  <a:schemeClr val="tx1"/>
                </a:solidFill>
              </a:rPr>
              <a:t>services are becoming too expensive </a:t>
            </a:r>
          </a:p>
          <a:p>
            <a:pPr>
              <a:buNone/>
            </a:pPr>
            <a:r>
              <a:rPr lang="en-US" sz="2000" dirty="0">
                <a:solidFill>
                  <a:schemeClr val="tx1"/>
                </a:solidFill>
              </a:rPr>
              <a:t>and government scheme are so </a:t>
            </a:r>
          </a:p>
          <a:p>
            <a:pPr>
              <a:buNone/>
            </a:pPr>
            <a:r>
              <a:rPr lang="en-US" sz="2000" dirty="0">
                <a:solidFill>
                  <a:schemeClr val="tx1"/>
                </a:solidFill>
              </a:rPr>
              <a:t>complicated and have drawback </a:t>
            </a:r>
          </a:p>
          <a:p>
            <a:pPr>
              <a:buNone/>
            </a:pPr>
            <a:r>
              <a:rPr lang="en-US" sz="2000" dirty="0">
                <a:solidFill>
                  <a:schemeClr val="tx1"/>
                </a:solidFill>
              </a:rPr>
              <a:t>that people die due to lack of</a:t>
            </a:r>
          </a:p>
          <a:p>
            <a:pPr>
              <a:buNone/>
            </a:pPr>
            <a:r>
              <a:rPr lang="en-US" sz="2000" dirty="0">
                <a:solidFill>
                  <a:schemeClr val="tx1"/>
                </a:solidFill>
              </a:rPr>
              <a:t>treatment.</a:t>
            </a:r>
          </a:p>
        </p:txBody>
      </p:sp>
      <p:pic>
        <p:nvPicPr>
          <p:cNvPr id="5" name="Picture 4" descr="vcare  logo.jpg"/>
          <p:cNvPicPr>
            <a:picLocks noChangeAspect="1"/>
          </p:cNvPicPr>
          <p:nvPr/>
        </p:nvPicPr>
        <p:blipFill>
          <a:blip r:embed="rId2">
            <a:lum bright="-10000" contrast="10000"/>
          </a:blip>
          <a:srcRect/>
          <a:stretch>
            <a:fillRect/>
          </a:stretch>
        </p:blipFill>
        <p:spPr>
          <a:xfrm>
            <a:off x="533400" y="228600"/>
            <a:ext cx="762000" cy="8382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pic>
        <p:nvPicPr>
          <p:cNvPr id="1027" name="Picture 3" descr="C:\Users\V-CARE\Desktop\IMAGE\images.jpg"/>
          <p:cNvPicPr>
            <a:picLocks noChangeAspect="1" noChangeArrowheads="1"/>
          </p:cNvPicPr>
          <p:nvPr/>
        </p:nvPicPr>
        <p:blipFill>
          <a:blip r:embed="rId3"/>
          <a:srcRect/>
          <a:stretch>
            <a:fillRect/>
          </a:stretch>
        </p:blipFill>
        <p:spPr bwMode="auto">
          <a:xfrm>
            <a:off x="5486400" y="1752600"/>
            <a:ext cx="2483617" cy="1649702"/>
          </a:xfrm>
          <a:prstGeom prst="rect">
            <a:avLst/>
          </a:prstGeom>
          <a:noFill/>
          <a:ln w="12700">
            <a:solidFill>
              <a:schemeClr val="tx1"/>
            </a:solidFill>
          </a:ln>
        </p:spPr>
      </p:pic>
      <p:pic>
        <p:nvPicPr>
          <p:cNvPr id="1028" name="Picture 4" descr="C:\Users\V-CARE\Desktop\IMAGE\imagesCA0KNQ1T.jpg"/>
          <p:cNvPicPr>
            <a:picLocks noChangeAspect="1" noChangeArrowheads="1"/>
          </p:cNvPicPr>
          <p:nvPr/>
        </p:nvPicPr>
        <p:blipFill>
          <a:blip r:embed="rId4"/>
          <a:srcRect/>
          <a:stretch>
            <a:fillRect/>
          </a:stretch>
        </p:blipFill>
        <p:spPr bwMode="auto">
          <a:xfrm>
            <a:off x="5486400" y="3810000"/>
            <a:ext cx="2514600" cy="1784859"/>
          </a:xfrm>
          <a:prstGeom prst="rect">
            <a:avLst/>
          </a:prstGeom>
          <a:noFill/>
          <a:ln w="127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1524000" y="228600"/>
            <a:ext cx="7162800" cy="914400"/>
          </a:xfrm>
          <a:prstGeom prst="rect">
            <a:avLst/>
          </a:prstGeom>
          <a:ln/>
        </p:spPr>
        <p:style>
          <a:lnRef idx="1">
            <a:schemeClr val="dk1"/>
          </a:lnRef>
          <a:fillRef idx="2">
            <a:schemeClr val="dk1"/>
          </a:fillRef>
          <a:effectRef idx="1">
            <a:schemeClr val="dk1"/>
          </a:effectRef>
          <a:fontRef idx="minor">
            <a:schemeClr val="dk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V-CARE WELFARE ASSOCATION </a:t>
            </a:r>
            <a:b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b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(N.G.O.)</a:t>
            </a:r>
            <a:endPar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n-lt"/>
              <a:ea typeface="+mn-ea"/>
              <a:cs typeface="+mn-cs"/>
            </a:endParaRPr>
          </a:p>
        </p:txBody>
      </p:sp>
      <p:sp>
        <p:nvSpPr>
          <p:cNvPr id="3" name="Content Placeholder 2"/>
          <p:cNvSpPr>
            <a:spLocks noGrp="1"/>
          </p:cNvSpPr>
          <p:nvPr>
            <p:ph idx="1"/>
          </p:nvPr>
        </p:nvSpPr>
        <p:spPr>
          <a:xfrm>
            <a:off x="457200" y="1371600"/>
            <a:ext cx="8229600" cy="4635691"/>
          </a:xfrm>
          <a:ln/>
        </p:spPr>
        <p:style>
          <a:lnRef idx="1">
            <a:schemeClr val="dk1"/>
          </a:lnRef>
          <a:fillRef idx="2">
            <a:schemeClr val="dk1"/>
          </a:fillRef>
          <a:effectRef idx="1">
            <a:schemeClr val="dk1"/>
          </a:effectRef>
          <a:fontRef idx="minor">
            <a:schemeClr val="dk1"/>
          </a:fontRef>
        </p:style>
        <p:txBody>
          <a:bodyPr>
            <a:normAutofit/>
          </a:bodyPr>
          <a:lstStyle/>
          <a:p>
            <a:pPr>
              <a:buNone/>
            </a:pPr>
            <a:endParaRPr lang="en-US" sz="2000" dirty="0">
              <a:solidFill>
                <a:schemeClr val="tx1"/>
              </a:solidFill>
            </a:endParaRPr>
          </a:p>
          <a:p>
            <a:pPr>
              <a:buNone/>
            </a:pPr>
            <a:r>
              <a:rPr lang="en-US" sz="2000" dirty="0">
                <a:solidFill>
                  <a:schemeClr val="tx1"/>
                </a:solidFill>
              </a:rPr>
              <a:t>	</a:t>
            </a:r>
          </a:p>
          <a:p>
            <a:pPr>
              <a:buNone/>
            </a:pPr>
            <a:r>
              <a:rPr lang="en-US" sz="2000" dirty="0">
                <a:solidFill>
                  <a:schemeClr val="tx1"/>
                </a:solidFill>
              </a:rPr>
              <a:t>	Now </a:t>
            </a:r>
            <a:r>
              <a:rPr lang="en-US" sz="2000" b="1" dirty="0">
                <a:solidFill>
                  <a:schemeClr val="tx1"/>
                </a:solidFill>
              </a:rPr>
              <a:t>V-Care Welfare Association </a:t>
            </a:r>
          </a:p>
          <a:p>
            <a:pPr>
              <a:buNone/>
            </a:pPr>
            <a:r>
              <a:rPr lang="en-US" sz="2000" b="1" dirty="0">
                <a:solidFill>
                  <a:schemeClr val="tx1"/>
                </a:solidFill>
              </a:rPr>
              <a:t>(N.G.O) </a:t>
            </a:r>
            <a:r>
              <a:rPr lang="en-US" sz="2000" dirty="0">
                <a:solidFill>
                  <a:schemeClr val="tx1"/>
                </a:solidFill>
              </a:rPr>
              <a:t>take care of such patients.</a:t>
            </a:r>
          </a:p>
          <a:p>
            <a:pPr>
              <a:buNone/>
            </a:pPr>
            <a:r>
              <a:rPr lang="en-US" sz="2000" dirty="0">
                <a:solidFill>
                  <a:schemeClr val="tx1"/>
                </a:solidFill>
              </a:rPr>
              <a:t>We provided them proper guidance </a:t>
            </a:r>
          </a:p>
          <a:p>
            <a:pPr>
              <a:buNone/>
            </a:pPr>
            <a:r>
              <a:rPr lang="en-US" sz="2000" dirty="0">
                <a:solidFill>
                  <a:schemeClr val="tx1"/>
                </a:solidFill>
              </a:rPr>
              <a:t>and treatment with the help of our </a:t>
            </a:r>
          </a:p>
          <a:p>
            <a:pPr>
              <a:buNone/>
            </a:pPr>
            <a:r>
              <a:rPr lang="en-US" sz="2000" dirty="0">
                <a:solidFill>
                  <a:schemeClr val="tx1"/>
                </a:solidFill>
              </a:rPr>
              <a:t>empanelled hospital and highly </a:t>
            </a:r>
          </a:p>
          <a:p>
            <a:pPr>
              <a:buNone/>
            </a:pPr>
            <a:r>
              <a:rPr lang="en-US" sz="2000" dirty="0">
                <a:solidFill>
                  <a:schemeClr val="tx1"/>
                </a:solidFill>
              </a:rPr>
              <a:t>Qualified doctor in their specialized </a:t>
            </a:r>
          </a:p>
          <a:p>
            <a:pPr>
              <a:buNone/>
            </a:pPr>
            <a:r>
              <a:rPr lang="en-US" sz="2000" dirty="0">
                <a:solidFill>
                  <a:schemeClr val="tx1"/>
                </a:solidFill>
              </a:rPr>
              <a:t>field. </a:t>
            </a:r>
          </a:p>
        </p:txBody>
      </p:sp>
      <p:pic>
        <p:nvPicPr>
          <p:cNvPr id="5" name="Picture 4" descr="vcare  logo.jpg"/>
          <p:cNvPicPr>
            <a:picLocks noChangeAspect="1"/>
          </p:cNvPicPr>
          <p:nvPr/>
        </p:nvPicPr>
        <p:blipFill>
          <a:blip r:embed="rId2">
            <a:lum bright="-10000" contrast="10000"/>
          </a:blip>
          <a:srcRect/>
          <a:stretch>
            <a:fillRect/>
          </a:stretch>
        </p:blipFill>
        <p:spPr>
          <a:xfrm>
            <a:off x="533400" y="228600"/>
            <a:ext cx="762000" cy="9144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pic>
        <p:nvPicPr>
          <p:cNvPr id="6" name="Picture 6" descr="C:\Users\V-CARE\Desktop\IMAGE\imagesCAO5MBXH.jpg"/>
          <p:cNvPicPr>
            <a:picLocks noChangeAspect="1" noChangeArrowheads="1"/>
          </p:cNvPicPr>
          <p:nvPr/>
        </p:nvPicPr>
        <p:blipFill>
          <a:blip r:embed="rId3"/>
          <a:srcRect/>
          <a:stretch>
            <a:fillRect/>
          </a:stretch>
        </p:blipFill>
        <p:spPr bwMode="auto">
          <a:xfrm>
            <a:off x="5638800" y="3886200"/>
            <a:ext cx="2318457" cy="1828800"/>
          </a:xfrm>
          <a:prstGeom prst="rect">
            <a:avLst/>
          </a:prstGeom>
          <a:noFill/>
          <a:ln w="12700">
            <a:solidFill>
              <a:schemeClr val="tx1"/>
            </a:solidFill>
          </a:ln>
        </p:spPr>
      </p:pic>
      <p:pic>
        <p:nvPicPr>
          <p:cNvPr id="7" name="Picture 5" descr="C:\Users\V-CARE\Desktop\IMAGE\imagesCA9BYZ57.jpg"/>
          <p:cNvPicPr>
            <a:picLocks noChangeAspect="1" noChangeArrowheads="1"/>
          </p:cNvPicPr>
          <p:nvPr/>
        </p:nvPicPr>
        <p:blipFill>
          <a:blip r:embed="rId4"/>
          <a:srcRect/>
          <a:stretch>
            <a:fillRect/>
          </a:stretch>
        </p:blipFill>
        <p:spPr bwMode="auto">
          <a:xfrm>
            <a:off x="5638800" y="1752600"/>
            <a:ext cx="2310245" cy="1752600"/>
          </a:xfrm>
          <a:prstGeom prst="rect">
            <a:avLst/>
          </a:prstGeom>
          <a:noFill/>
          <a:ln w="1270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457200" y="152400"/>
            <a:ext cx="8153400" cy="6858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latin typeface="Aharoni" pitchFamily="2" charset="-79"/>
                <a:cs typeface="Aharoni" pitchFamily="2" charset="-79"/>
              </a:rPr>
              <a:t>IN THIS SOCIAL CAUSE YOU CAN ALSO JOIN US BY SHARING SOME CONTRIBUTION FOR NEEDY PATIENT.</a:t>
            </a:r>
          </a:p>
        </p:txBody>
      </p:sp>
      <p:sp>
        <p:nvSpPr>
          <p:cNvPr id="3" name="Flowchart: Process 2"/>
          <p:cNvSpPr/>
          <p:nvPr/>
        </p:nvSpPr>
        <p:spPr>
          <a:xfrm>
            <a:off x="990600" y="1066800"/>
            <a:ext cx="7086600" cy="6858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1"/>
                </a:solidFill>
                <a:latin typeface="Aharoni" pitchFamily="2" charset="-79"/>
                <a:cs typeface="Aharoni" pitchFamily="2" charset="-79"/>
              </a:rPr>
              <a:t>CHEQUE SHOULD BE DROWN ON</a:t>
            </a:r>
          </a:p>
          <a:p>
            <a:pPr algn="ctr"/>
            <a:r>
              <a:rPr lang="en-US" b="1" dirty="0">
                <a:solidFill>
                  <a:schemeClr val="tx1"/>
                </a:solidFill>
                <a:latin typeface="Aharoni" pitchFamily="2" charset="-79"/>
                <a:cs typeface="Aharoni" pitchFamily="2" charset="-79"/>
              </a:rPr>
              <a:t>“V-CARE WELFARE ASSOCIATION” </a:t>
            </a:r>
          </a:p>
        </p:txBody>
      </p:sp>
      <p:sp>
        <p:nvSpPr>
          <p:cNvPr id="4" name="Flowchart: Alternate Process 3"/>
          <p:cNvSpPr/>
          <p:nvPr/>
        </p:nvSpPr>
        <p:spPr>
          <a:xfrm>
            <a:off x="2286000" y="1905000"/>
            <a:ext cx="4724400" cy="5334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1"/>
                </a:solidFill>
                <a:latin typeface="Aharoni" pitchFamily="2" charset="-79"/>
                <a:cs typeface="Aharoni" pitchFamily="2" charset="-79"/>
              </a:rPr>
              <a:t>For NEFT &amp; RTGS</a:t>
            </a:r>
          </a:p>
        </p:txBody>
      </p:sp>
      <p:sp>
        <p:nvSpPr>
          <p:cNvPr id="6" name="Rectangle 5"/>
          <p:cNvSpPr/>
          <p:nvPr/>
        </p:nvSpPr>
        <p:spPr>
          <a:xfrm>
            <a:off x="685800" y="2590801"/>
            <a:ext cx="7696200" cy="34778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buNone/>
            </a:pPr>
            <a:r>
              <a:rPr lang="en-US" sz="2000" b="1" dirty="0">
                <a:latin typeface="Agency FB" pitchFamily="34" charset="0"/>
              </a:rPr>
              <a:t>* Account Name :- </a:t>
            </a:r>
            <a:r>
              <a:rPr lang="en-US" sz="2000" dirty="0">
                <a:latin typeface="Agency FB" pitchFamily="34" charset="0"/>
              </a:rPr>
              <a:t>V-Care Welfare Association (N.G.O).</a:t>
            </a:r>
          </a:p>
          <a:p>
            <a:pPr algn="ctr">
              <a:buNone/>
            </a:pPr>
            <a:r>
              <a:rPr lang="en-US" sz="2000" b="1" dirty="0">
                <a:latin typeface="Agency FB" pitchFamily="34" charset="0"/>
              </a:rPr>
              <a:t>* Bank Name :- </a:t>
            </a:r>
            <a:r>
              <a:rPr lang="en-US" sz="2000" dirty="0">
                <a:latin typeface="Agency FB" pitchFamily="34" charset="0"/>
              </a:rPr>
              <a:t>Thane Bharat Sahakari Bank LTD.</a:t>
            </a:r>
          </a:p>
          <a:p>
            <a:pPr algn="ctr">
              <a:buNone/>
            </a:pPr>
            <a:r>
              <a:rPr lang="en-US" sz="2000" b="1" dirty="0">
                <a:latin typeface="Agency FB" pitchFamily="34" charset="0"/>
              </a:rPr>
              <a:t>* Account No :- </a:t>
            </a:r>
            <a:r>
              <a:rPr lang="en-US" sz="2000" dirty="0">
                <a:latin typeface="Agency FB" pitchFamily="34" charset="0"/>
              </a:rPr>
              <a:t>002115000041264.</a:t>
            </a:r>
          </a:p>
          <a:p>
            <a:pPr algn="ctr">
              <a:buNone/>
            </a:pPr>
            <a:r>
              <a:rPr lang="en-US" sz="2000" b="1" dirty="0">
                <a:latin typeface="Agency FB" pitchFamily="34" charset="0"/>
              </a:rPr>
              <a:t>* Branch :- </a:t>
            </a:r>
            <a:r>
              <a:rPr lang="en-US" sz="2000" dirty="0">
                <a:latin typeface="Agency FB" pitchFamily="34" charset="0"/>
              </a:rPr>
              <a:t>Main Branch. </a:t>
            </a:r>
          </a:p>
          <a:p>
            <a:pPr algn="ctr"/>
            <a:r>
              <a:rPr lang="en-US" sz="2000" b="1" dirty="0">
                <a:latin typeface="Agency FB" pitchFamily="34" charset="0"/>
              </a:rPr>
              <a:t>*IFSC Code :- </a:t>
            </a:r>
            <a:r>
              <a:rPr lang="en-US" sz="2000" dirty="0">
                <a:latin typeface="Agency FB" pitchFamily="34" charset="0"/>
              </a:rPr>
              <a:t>TBSB0000002.</a:t>
            </a:r>
          </a:p>
          <a:p>
            <a:pPr>
              <a:buNone/>
            </a:pPr>
            <a:endParaRPr lang="en-US" sz="2000" dirty="0">
              <a:latin typeface="Agency FB" pitchFamily="34" charset="0"/>
            </a:endParaRPr>
          </a:p>
          <a:p>
            <a:pPr algn="ctr">
              <a:buNone/>
            </a:pPr>
            <a:r>
              <a:rPr lang="en-US" sz="2000" b="1" dirty="0">
                <a:latin typeface="Agency FB" pitchFamily="34" charset="0"/>
              </a:rPr>
              <a:t>* Account Name :- V</a:t>
            </a:r>
            <a:r>
              <a:rPr lang="en-US" sz="2000" dirty="0">
                <a:latin typeface="Agency FB" pitchFamily="34" charset="0"/>
              </a:rPr>
              <a:t>-Care Welfare Association (N.G.O).</a:t>
            </a:r>
          </a:p>
          <a:p>
            <a:pPr algn="ctr">
              <a:buNone/>
            </a:pPr>
            <a:r>
              <a:rPr lang="en-US" sz="2000" b="1" dirty="0">
                <a:latin typeface="Agency FB" pitchFamily="34" charset="0"/>
              </a:rPr>
              <a:t>* Bank Name :- </a:t>
            </a:r>
            <a:r>
              <a:rPr lang="en-US" sz="2000" dirty="0">
                <a:latin typeface="Agency FB" pitchFamily="34" charset="0"/>
              </a:rPr>
              <a:t>State Bank of India</a:t>
            </a:r>
          </a:p>
          <a:p>
            <a:pPr algn="ctr">
              <a:buNone/>
            </a:pPr>
            <a:r>
              <a:rPr lang="en-US" sz="2000" b="1" dirty="0">
                <a:latin typeface="Agency FB" pitchFamily="34" charset="0"/>
              </a:rPr>
              <a:t>* Account No :-</a:t>
            </a:r>
            <a:r>
              <a:rPr lang="en-US" sz="2000" dirty="0">
                <a:latin typeface="Agency FB" pitchFamily="34" charset="0"/>
              </a:rPr>
              <a:t> 37621384704.</a:t>
            </a:r>
          </a:p>
          <a:p>
            <a:pPr algn="ctr">
              <a:buNone/>
            </a:pPr>
            <a:r>
              <a:rPr lang="en-US" sz="2000" b="1" dirty="0">
                <a:latin typeface="Agency FB" pitchFamily="34" charset="0"/>
              </a:rPr>
              <a:t>* Branch :- </a:t>
            </a:r>
            <a:r>
              <a:rPr lang="en-US" sz="2000" dirty="0">
                <a:latin typeface="Agency FB" pitchFamily="34" charset="0"/>
              </a:rPr>
              <a:t>Naupada Thane. </a:t>
            </a:r>
          </a:p>
          <a:p>
            <a:pPr algn="ctr">
              <a:buNone/>
            </a:pPr>
            <a:r>
              <a:rPr lang="en-US" sz="2000" b="1" dirty="0">
                <a:latin typeface="Agency FB" pitchFamily="34" charset="0"/>
              </a:rPr>
              <a:t>* IFSC Code :- </a:t>
            </a:r>
            <a:r>
              <a:rPr lang="en-US" sz="2000" dirty="0">
                <a:latin typeface="Agency FB" pitchFamily="34" charset="0"/>
              </a:rPr>
              <a:t>SBIN0005354</a:t>
            </a:r>
          </a:p>
        </p:txBody>
      </p:sp>
      <p:pic>
        <p:nvPicPr>
          <p:cNvPr id="7" name="Picture 6" descr="Graphic1.jpg"/>
          <p:cNvPicPr>
            <a:picLocks noChangeAspect="1"/>
          </p:cNvPicPr>
          <p:nvPr/>
        </p:nvPicPr>
        <p:blipFill>
          <a:blip r:embed="rId2"/>
          <a:stretch>
            <a:fillRect/>
          </a:stretch>
        </p:blipFill>
        <p:spPr>
          <a:xfrm>
            <a:off x="228600" y="6096000"/>
            <a:ext cx="8686800" cy="609600"/>
          </a:xfrm>
          <a:prstGeom prst="rect">
            <a:avLst/>
          </a:prstGeom>
          <a:ln>
            <a:solidFill>
              <a:schemeClr val="bg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533400" y="1524000"/>
            <a:ext cx="8229600" cy="4038600"/>
          </a:xfrm>
          <a:prstGeom prst="rect">
            <a:avLst/>
          </a:prstGeom>
          <a:ln/>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600" b="1" i="0" u="none" strike="noStrike" kern="1200" cap="none" spc="0" normalizeH="0" baseline="0" noProof="0" dirty="0">
              <a:ln>
                <a:noFill/>
              </a:ln>
              <a:solidFill>
                <a:schemeClr val="tx1"/>
              </a:solidFill>
              <a:effectLst/>
              <a:uLnTx/>
              <a:uFillTx/>
              <a:latin typeface="Agency FB" pitchFamily="34" charset="0"/>
              <a:cs typeface="Arial" pitchFamily="34" charset="0"/>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a:ln>
                  <a:noFill/>
                </a:ln>
                <a:solidFill>
                  <a:schemeClr val="tx1"/>
                </a:solidFill>
                <a:effectLst/>
                <a:uLnTx/>
                <a:uFillTx/>
                <a:latin typeface="Agency FB" pitchFamily="34" charset="0"/>
                <a:cs typeface="Arial" pitchFamily="34" charset="0"/>
              </a:rPr>
              <a:t>REG. OFFICE :-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OFFICE NO. 1, OSHO PARK, SHIVAJI NAGAR, NAUPADA,</a:t>
            </a:r>
            <a:r>
              <a:rPr kumimoji="0" lang="en-US" sz="2600" i="0" u="none" strike="noStrike" kern="1200" cap="none" spc="0" normalizeH="0" noProof="0" dirty="0">
                <a:ln>
                  <a:noFill/>
                </a:ln>
                <a:solidFill>
                  <a:schemeClr val="tx1"/>
                </a:solidFill>
                <a:effectLst/>
                <a:uLnTx/>
                <a:uFillTx/>
                <a:latin typeface="Agency FB" pitchFamily="34" charset="0"/>
                <a:cs typeface="Arial" pitchFamily="34" charset="0"/>
              </a:rPr>
              <a:t>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600" baseline="0" dirty="0">
                <a:solidFill>
                  <a:schemeClr val="tx1"/>
                </a:solidFill>
                <a:latin typeface="Agency FB" pitchFamily="34" charset="0"/>
                <a:cs typeface="Arial" pitchFamily="34" charset="0"/>
              </a:rPr>
              <a:t>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THANE-(W), 400 602.</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a:ln>
                  <a:noFill/>
                </a:ln>
                <a:solidFill>
                  <a:schemeClr val="tx1"/>
                </a:solidFill>
                <a:effectLst/>
                <a:uLnTx/>
                <a:uFillTx/>
                <a:latin typeface="Agency FB" pitchFamily="34" charset="0"/>
                <a:cs typeface="Arial" pitchFamily="34" charset="0"/>
              </a:rPr>
              <a:t>OFFICE ADDRESS :-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OFFICE NO. 4, SHREE KRUSHNA  APPT, OPP T.B.Z. JWELLERS</a:t>
            </a:r>
            <a:r>
              <a:rPr kumimoji="0" lang="en-US" sz="2600" i="0" u="none" strike="noStrike" kern="1200" cap="none" spc="0" normalizeH="0" noProof="0" dirty="0">
                <a:ln>
                  <a:noFill/>
                </a:ln>
                <a:solidFill>
                  <a:schemeClr val="tx1"/>
                </a:solidFill>
                <a:effectLst/>
                <a:uLnTx/>
                <a:uFillTx/>
                <a:latin typeface="Agency FB" pitchFamily="34" charset="0"/>
                <a:cs typeface="Arial" pitchFamily="34" charset="0"/>
              </a:rPr>
              <a:t>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600" baseline="0" dirty="0">
                <a:solidFill>
                  <a:schemeClr val="tx1"/>
                </a:solidFill>
                <a:latin typeface="Agency FB" pitchFamily="34" charset="0"/>
                <a:cs typeface="Arial" pitchFamily="34" charset="0"/>
              </a:rPr>
              <a:t>                                </a:t>
            </a:r>
            <a:r>
              <a:rPr lang="en-US" sz="2600" dirty="0">
                <a:solidFill>
                  <a:schemeClr val="tx1"/>
                </a:solidFill>
                <a:latin typeface="Agency FB" pitchFamily="34" charset="0"/>
                <a:cs typeface="Arial" pitchFamily="34" charset="0"/>
              </a:rPr>
              <a:t>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NAUPADA, </a:t>
            </a:r>
            <a:r>
              <a:rPr kumimoji="0" lang="en-US" sz="2600" i="0" u="none" strike="noStrike" kern="1200" cap="none" spc="0" normalizeH="0" noProof="0" dirty="0">
                <a:ln>
                  <a:noFill/>
                </a:ln>
                <a:solidFill>
                  <a:schemeClr val="tx1"/>
                </a:solidFill>
                <a:effectLst/>
                <a:uLnTx/>
                <a:uFillTx/>
                <a:latin typeface="Agency FB" pitchFamily="34" charset="0"/>
                <a:cs typeface="Arial" pitchFamily="34" charset="0"/>
              </a:rPr>
              <a:t>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SHIVAJI NAGAR, THANE-(W) 400602.</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a:ln>
                  <a:noFill/>
                </a:ln>
                <a:solidFill>
                  <a:schemeClr val="tx1"/>
                </a:solidFill>
                <a:effectLst/>
                <a:uLnTx/>
                <a:uFillTx/>
                <a:latin typeface="Agency FB" pitchFamily="34" charset="0"/>
                <a:cs typeface="Arial" pitchFamily="34" charset="0"/>
              </a:rPr>
              <a:t>      HELP LINE NO :-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022-65171717</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a:ln>
                  <a:noFill/>
                </a:ln>
                <a:solidFill>
                  <a:schemeClr val="tx1"/>
                </a:solidFill>
                <a:effectLst/>
                <a:uLnTx/>
                <a:uFillTx/>
                <a:latin typeface="Agency FB" pitchFamily="34" charset="0"/>
                <a:cs typeface="Arial" pitchFamily="34" charset="0"/>
              </a:rPr>
              <a:t>      WEBSITE :-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www.vcarengo.org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a:ln>
                  <a:noFill/>
                </a:ln>
                <a:solidFill>
                  <a:schemeClr val="tx1"/>
                </a:solidFill>
                <a:effectLst/>
                <a:uLnTx/>
                <a:uFillTx/>
                <a:latin typeface="Agency FB" pitchFamily="34" charset="0"/>
                <a:cs typeface="Arial" pitchFamily="34" charset="0"/>
              </a:rPr>
              <a:t> Email :- </a:t>
            </a:r>
            <a:r>
              <a:rPr kumimoji="0" lang="en-US" sz="2600" i="0" u="none" strike="noStrike" kern="1200" cap="none" spc="0" normalizeH="0" baseline="0" noProof="0" dirty="0">
                <a:ln>
                  <a:noFill/>
                </a:ln>
                <a:solidFill>
                  <a:schemeClr val="tx1"/>
                </a:solidFill>
                <a:effectLst/>
                <a:uLnTx/>
                <a:uFillTx/>
                <a:latin typeface="Agency FB" pitchFamily="34" charset="0"/>
                <a:cs typeface="Arial" pitchFamily="34" charset="0"/>
              </a:rPr>
              <a:t>info@vcarengo.org</a:t>
            </a:r>
          </a:p>
          <a:p>
            <a:pPr marL="365760" marR="0" lvl="0" indent="-256032" defTabSz="914400" rtl="0" eaLnBrk="1" fontAlgn="auto" latinLnBrk="0" hangingPunct="1">
              <a:lnSpc>
                <a:spcPct val="100000"/>
              </a:lnSpc>
              <a:spcBef>
                <a:spcPts val="400"/>
              </a:spcBef>
              <a:spcAft>
                <a:spcPts val="0"/>
              </a:spcAft>
              <a:buClr>
                <a:schemeClr val="accent1"/>
              </a:buClr>
              <a:buSzPct val="68000"/>
              <a:tabLst/>
              <a:defRPr/>
            </a:pPr>
            <a:r>
              <a:rPr kumimoji="0" lang="en-US" sz="2700" i="0" u="none" strike="noStrike" kern="1200" cap="none" spc="0" normalizeH="0" baseline="0" noProof="0" dirty="0">
                <a:ln>
                  <a:noFill/>
                </a:ln>
                <a:solidFill>
                  <a:schemeClr val="tx1"/>
                </a:solidFill>
                <a:effectLst/>
                <a:uLnTx/>
                <a:uFillTx/>
                <a:latin typeface="+mn-lt"/>
                <a:ea typeface="+mn-ea"/>
                <a:cs typeface="+mn-cs"/>
              </a:rPr>
              <a:t> </a:t>
            </a:r>
          </a:p>
        </p:txBody>
      </p:sp>
      <p:pic>
        <p:nvPicPr>
          <p:cNvPr id="3" name="Picture 2" descr="Graphic1.jpg"/>
          <p:cNvPicPr>
            <a:picLocks noChangeAspect="1"/>
          </p:cNvPicPr>
          <p:nvPr/>
        </p:nvPicPr>
        <p:blipFill>
          <a:blip r:embed="rId2"/>
          <a:stretch>
            <a:fillRect/>
          </a:stretch>
        </p:blipFill>
        <p:spPr>
          <a:xfrm>
            <a:off x="457200" y="5715000"/>
            <a:ext cx="8229600" cy="914400"/>
          </a:xfrm>
          <a:prstGeom prst="rect">
            <a:avLst/>
          </a:prstGeom>
          <a:ln>
            <a:solidFill>
              <a:schemeClr val="bg1"/>
            </a:solidFill>
          </a:ln>
        </p:spPr>
      </p:pic>
      <p:sp>
        <p:nvSpPr>
          <p:cNvPr id="4" name="Title 1"/>
          <p:cNvSpPr txBox="1">
            <a:spLocks/>
          </p:cNvSpPr>
          <p:nvPr/>
        </p:nvSpPr>
        <p:spPr>
          <a:xfrm>
            <a:off x="1752600" y="304800"/>
            <a:ext cx="6934200" cy="990600"/>
          </a:xfrm>
          <a:prstGeom prst="rect">
            <a:avLst/>
          </a:prstGeom>
          <a:ln/>
        </p:spPr>
        <p:style>
          <a:lnRef idx="1">
            <a:schemeClr val="dk1"/>
          </a:lnRef>
          <a:fillRef idx="2">
            <a:schemeClr val="dk1"/>
          </a:fillRef>
          <a:effectRef idx="1">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V-CARE WELFARE ASSOCATION (N.G.O.)</a:t>
            </a:r>
            <a:endPar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n-lt"/>
              <a:ea typeface="+mn-ea"/>
              <a:cs typeface="+mn-cs"/>
            </a:endParaRPr>
          </a:p>
        </p:txBody>
      </p:sp>
      <p:pic>
        <p:nvPicPr>
          <p:cNvPr id="5" name="Picture 4" descr="vcare  logo.jpg"/>
          <p:cNvPicPr>
            <a:picLocks noChangeAspect="1"/>
          </p:cNvPicPr>
          <p:nvPr/>
        </p:nvPicPr>
        <p:blipFill>
          <a:blip r:embed="rId3">
            <a:lum bright="-10000" contrast="10000"/>
          </a:blip>
          <a:srcRect/>
          <a:stretch>
            <a:fillRect/>
          </a:stretch>
        </p:blipFill>
        <p:spPr>
          <a:xfrm>
            <a:off x="533400" y="381000"/>
            <a:ext cx="990600" cy="914400"/>
          </a:xfrm>
          <a:prstGeom prst="rect">
            <a:avLst/>
          </a:prstGeom>
          <a:ln>
            <a:no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2057400" y="1828800"/>
            <a:ext cx="4648200" cy="3166872"/>
          </a:xfrm>
          <a:prstGeom prst="ellipseRibbon">
            <a:avLst/>
          </a:prstGeom>
          <a:ln/>
        </p:spPr>
        <p:style>
          <a:lnRef idx="1">
            <a:schemeClr val="dk1"/>
          </a:lnRef>
          <a:fillRef idx="2">
            <a:schemeClr val="dk1"/>
          </a:fillRef>
          <a:effectRef idx="1">
            <a:schemeClr val="dk1"/>
          </a:effectRef>
          <a:fontRef idx="minor">
            <a:schemeClr val="dk1"/>
          </a:fontRef>
        </p:style>
        <p:txBody>
          <a:bodyPr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a:ln>
                  <a:noFill/>
                </a:ln>
                <a:solidFill>
                  <a:schemeClr val="tx1"/>
                </a:solidFill>
                <a:effectLst/>
                <a:uLnTx/>
                <a:uFillTx/>
                <a:latin typeface="Algerian" pitchFamily="82" charset="0"/>
                <a:cs typeface="Arial" pitchFamily="34" charset="0"/>
              </a:rPr>
              <a:t>THANK YOU</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a:ln>
                  <a:noFill/>
                </a:ln>
                <a:solidFill>
                  <a:schemeClr val="tx1"/>
                </a:solidFill>
                <a:effectLst/>
                <a:uLnTx/>
                <a:uFillTx/>
                <a:latin typeface="Algerian" pitchFamily="82" charset="0"/>
                <a:cs typeface="Arial" pitchFamily="34" charset="0"/>
              </a:rPr>
              <a:t>V-CARE</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a:ln>
                  <a:noFill/>
                </a:ln>
                <a:solidFill>
                  <a:schemeClr val="tx1"/>
                </a:solidFill>
                <a:effectLst/>
                <a:uLnTx/>
                <a:uFillTx/>
                <a:latin typeface="Algerian" pitchFamily="82" charset="0"/>
                <a:cs typeface="Arial" pitchFamily="34" charset="0"/>
              </a:rPr>
              <a:t>FAMILY</a:t>
            </a:r>
          </a:p>
        </p:txBody>
      </p:sp>
      <p:sp>
        <p:nvSpPr>
          <p:cNvPr id="3" name="Title 2"/>
          <p:cNvSpPr txBox="1">
            <a:spLocks/>
          </p:cNvSpPr>
          <p:nvPr/>
        </p:nvSpPr>
        <p:spPr>
          <a:xfrm>
            <a:off x="1676400" y="304800"/>
            <a:ext cx="7239000" cy="990600"/>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V-CARE WELFARE ASSOCATION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 (N.G.O.)</a:t>
            </a:r>
            <a:endPar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n-lt"/>
              <a:ea typeface="+mn-ea"/>
              <a:cs typeface="+mn-cs"/>
            </a:endParaRPr>
          </a:p>
        </p:txBody>
      </p:sp>
      <p:pic>
        <p:nvPicPr>
          <p:cNvPr id="4" name="Picture 3" descr="Graphic1.jpg"/>
          <p:cNvPicPr>
            <a:picLocks noChangeAspect="1"/>
          </p:cNvPicPr>
          <p:nvPr/>
        </p:nvPicPr>
        <p:blipFill>
          <a:blip r:embed="rId2"/>
          <a:stretch>
            <a:fillRect/>
          </a:stretch>
        </p:blipFill>
        <p:spPr>
          <a:xfrm>
            <a:off x="228600" y="5486400"/>
            <a:ext cx="8686800" cy="1066800"/>
          </a:xfrm>
          <a:prstGeom prst="rect">
            <a:avLst/>
          </a:prstGeom>
          <a:ln>
            <a:solidFill>
              <a:schemeClr val="bg1"/>
            </a:solidFill>
          </a:ln>
        </p:spPr>
      </p:pic>
      <p:pic>
        <p:nvPicPr>
          <p:cNvPr id="5" name="Picture 4" descr="vcare  logo.jpg"/>
          <p:cNvPicPr>
            <a:picLocks noChangeAspect="1"/>
          </p:cNvPicPr>
          <p:nvPr/>
        </p:nvPicPr>
        <p:blipFill>
          <a:blip r:embed="rId3">
            <a:lum bright="-10000" contrast="10000"/>
          </a:blip>
          <a:srcRect/>
          <a:stretch>
            <a:fillRect/>
          </a:stretch>
        </p:blipFill>
        <p:spPr>
          <a:xfrm>
            <a:off x="450850" y="304800"/>
            <a:ext cx="1073150" cy="990600"/>
          </a:xfrm>
          <a:prstGeom prst="rect">
            <a:avLst/>
          </a:prstGeom>
          <a:ln>
            <a:no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CARE\Documents\V care registration 1.jpg"/>
          <p:cNvPicPr>
            <a:picLocks noChangeAspect="1" noChangeArrowheads="1"/>
          </p:cNvPicPr>
          <p:nvPr/>
        </p:nvPicPr>
        <p:blipFill>
          <a:blip r:embed="rId2"/>
          <a:srcRect/>
          <a:stretch>
            <a:fillRect/>
          </a:stretch>
        </p:blipFill>
        <p:spPr bwMode="auto">
          <a:xfrm>
            <a:off x="457200" y="1447800"/>
            <a:ext cx="4114800" cy="4800600"/>
          </a:xfrm>
          <a:prstGeom prst="rect">
            <a:avLst/>
          </a:prstGeom>
          <a:noFill/>
          <a:ln>
            <a:solidFill>
              <a:schemeClr val="accent1">
                <a:lumMod val="50000"/>
              </a:schemeClr>
            </a:solidFill>
          </a:ln>
        </p:spPr>
      </p:pic>
      <p:sp>
        <p:nvSpPr>
          <p:cNvPr id="5" name="Title 2"/>
          <p:cNvSpPr txBox="1">
            <a:spLocks/>
          </p:cNvSpPr>
          <p:nvPr/>
        </p:nvSpPr>
        <p:spPr>
          <a:xfrm>
            <a:off x="1524000" y="228600"/>
            <a:ext cx="7315200" cy="914400"/>
          </a:xfrm>
          <a:prstGeom prst="rect">
            <a:avLst/>
          </a:prstGeom>
          <a:ln/>
        </p:spPr>
        <p:style>
          <a:lnRef idx="1">
            <a:schemeClr val="dk1"/>
          </a:lnRef>
          <a:fillRef idx="2">
            <a:schemeClr val="dk1"/>
          </a:fillRef>
          <a:effectRef idx="1">
            <a:schemeClr val="dk1"/>
          </a:effectRef>
          <a:fontRef idx="minor">
            <a:schemeClr val="dk1"/>
          </a:fontRef>
        </p:style>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rPr>
              <a:t>REGISTRATION</a:t>
            </a:r>
            <a:r>
              <a:rPr kumimoji="0" lang="en-US" sz="2800"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Algerian" pitchFamily="82" charset="0"/>
              </a:rPr>
              <a:t> </a:t>
            </a:r>
            <a:r>
              <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rPr>
              <a:t>CERTIFICATE</a:t>
            </a:r>
          </a:p>
        </p:txBody>
      </p:sp>
      <p:pic>
        <p:nvPicPr>
          <p:cNvPr id="6" name="Picture 2" descr="C:\Users\V-CARE\Documents\V care registration.jpg"/>
          <p:cNvPicPr>
            <a:picLocks noChangeAspect="1" noChangeArrowheads="1"/>
          </p:cNvPicPr>
          <p:nvPr/>
        </p:nvPicPr>
        <p:blipFill>
          <a:blip r:embed="rId3"/>
          <a:srcRect/>
          <a:stretch>
            <a:fillRect/>
          </a:stretch>
        </p:blipFill>
        <p:spPr bwMode="auto">
          <a:xfrm>
            <a:off x="4572000" y="1447800"/>
            <a:ext cx="4114800" cy="4800600"/>
          </a:xfrm>
          <a:prstGeom prst="rect">
            <a:avLst/>
          </a:prstGeom>
          <a:noFill/>
          <a:ln>
            <a:solidFill>
              <a:schemeClr val="accent1">
                <a:lumMod val="50000"/>
              </a:schemeClr>
            </a:solidFill>
          </a:ln>
        </p:spPr>
      </p:pic>
      <p:pic>
        <p:nvPicPr>
          <p:cNvPr id="8" name="Picture 7" descr="vcare  logo.jpg"/>
          <p:cNvPicPr>
            <a:picLocks noChangeAspect="1"/>
          </p:cNvPicPr>
          <p:nvPr/>
        </p:nvPicPr>
        <p:blipFill>
          <a:blip r:embed="rId4">
            <a:lum bright="-10000" contrast="10000"/>
          </a:blip>
          <a:srcRect/>
          <a:stretch>
            <a:fillRect/>
          </a:stretch>
        </p:blipFill>
        <p:spPr>
          <a:xfrm>
            <a:off x="457200" y="228600"/>
            <a:ext cx="914400" cy="9144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C:\Users\V-CARE\Documents\vcare 80G.jpg"/>
          <p:cNvPicPr>
            <a:picLocks noChangeAspect="1" noChangeArrowheads="1"/>
          </p:cNvPicPr>
          <p:nvPr/>
        </p:nvPicPr>
        <p:blipFill>
          <a:blip r:embed="rId2"/>
          <a:srcRect/>
          <a:stretch>
            <a:fillRect/>
          </a:stretch>
        </p:blipFill>
        <p:spPr bwMode="auto">
          <a:xfrm>
            <a:off x="457200" y="1447800"/>
            <a:ext cx="4114800" cy="4572000"/>
          </a:xfrm>
          <a:prstGeom prst="rect">
            <a:avLst/>
          </a:prstGeom>
          <a:noFill/>
          <a:ln>
            <a:solidFill>
              <a:schemeClr val="accent1">
                <a:lumMod val="50000"/>
              </a:schemeClr>
            </a:solidFill>
          </a:ln>
        </p:spPr>
      </p:pic>
      <p:sp>
        <p:nvSpPr>
          <p:cNvPr id="8" name="Title 2"/>
          <p:cNvSpPr txBox="1">
            <a:spLocks/>
          </p:cNvSpPr>
          <p:nvPr/>
        </p:nvSpPr>
        <p:spPr>
          <a:xfrm>
            <a:off x="1447800" y="228600"/>
            <a:ext cx="7239000" cy="914400"/>
          </a:xfrm>
          <a:prstGeom prst="rect">
            <a:avLst/>
          </a:prstGeom>
          <a:ln/>
        </p:spPr>
        <p:style>
          <a:lnRef idx="1">
            <a:schemeClr val="dk1"/>
          </a:lnRef>
          <a:fillRef idx="2">
            <a:schemeClr val="dk1"/>
          </a:fillRef>
          <a:effectRef idx="1">
            <a:schemeClr val="dk1"/>
          </a:effectRef>
          <a:fontRef idx="minor">
            <a:schemeClr val="dk1"/>
          </a:fontRef>
        </p:style>
        <p:txBody>
          <a:bodyPr vert="horz" rtlCol="0" anchor="ctr">
            <a:normAutofit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rPr>
              <a:t>V CARE 80G CERTIFICATE  &amp;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rPr>
              <a:t> 12 A </a:t>
            </a:r>
            <a:r>
              <a:rPr lang="en-US" sz="2800" dirty="0">
                <a:solidFill>
                  <a:schemeClr val="tx1"/>
                </a:solidFill>
                <a:effectLst>
                  <a:outerShdw blurRad="31750" dist="25400" dir="5400000" algn="tl" rotWithShape="0">
                    <a:srgbClr val="000000">
                      <a:alpha val="25000"/>
                    </a:srgbClr>
                  </a:outerShdw>
                </a:effectLst>
                <a:latin typeface="Algerian" pitchFamily="82" charset="0"/>
              </a:rPr>
              <a:t>CERTIFICATE</a:t>
            </a:r>
            <a:endPar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endParaRPr>
          </a:p>
        </p:txBody>
      </p:sp>
      <p:pic>
        <p:nvPicPr>
          <p:cNvPr id="9" name="Picture 2" descr="C:\Users\V-CARE\Documents\v care 12A.jpg"/>
          <p:cNvPicPr>
            <a:picLocks noChangeAspect="1" noChangeArrowheads="1"/>
          </p:cNvPicPr>
          <p:nvPr/>
        </p:nvPicPr>
        <p:blipFill>
          <a:blip r:embed="rId3"/>
          <a:srcRect/>
          <a:stretch>
            <a:fillRect/>
          </a:stretch>
        </p:blipFill>
        <p:spPr bwMode="auto">
          <a:xfrm>
            <a:off x="4572000" y="1447800"/>
            <a:ext cx="4114800" cy="4572000"/>
          </a:xfrm>
          <a:prstGeom prst="rect">
            <a:avLst/>
          </a:prstGeom>
          <a:noFill/>
          <a:ln>
            <a:solidFill>
              <a:schemeClr val="accent1">
                <a:lumMod val="50000"/>
              </a:schemeClr>
            </a:solidFill>
          </a:ln>
        </p:spPr>
      </p:pic>
      <p:pic>
        <p:nvPicPr>
          <p:cNvPr id="11" name="Picture 10" descr="vcare  logo.jpg"/>
          <p:cNvPicPr>
            <a:picLocks noChangeAspect="1"/>
          </p:cNvPicPr>
          <p:nvPr/>
        </p:nvPicPr>
        <p:blipFill>
          <a:blip r:embed="rId4">
            <a:lum bright="-10000" contrast="10000"/>
          </a:blip>
          <a:srcRect/>
          <a:stretch>
            <a:fillRect/>
          </a:stretch>
        </p:blipFill>
        <p:spPr>
          <a:xfrm>
            <a:off x="457200" y="228600"/>
            <a:ext cx="838200" cy="9144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04800"/>
            <a:ext cx="7239000" cy="914400"/>
          </a:xfrm>
          <a:ln/>
        </p:spPr>
        <p:style>
          <a:lnRef idx="1">
            <a:schemeClr val="dk1"/>
          </a:lnRef>
          <a:fillRef idx="2">
            <a:schemeClr val="dk1"/>
          </a:fillRef>
          <a:effectRef idx="1">
            <a:schemeClr val="dk1"/>
          </a:effectRef>
          <a:fontRef idx="minor">
            <a:schemeClr val="dk1"/>
          </a:fontRef>
        </p:style>
        <p:txBody>
          <a:bodyPr>
            <a:normAutofit fontScale="90000"/>
            <a:scene3d>
              <a:camera prst="orthographicFront"/>
              <a:lightRig rig="soft" dir="t">
                <a:rot lat="0" lon="0" rev="16800000"/>
              </a:lightRig>
            </a:scene3d>
            <a:sp3d prstMaterial="softEdge">
              <a:bevelT w="38100" h="38100"/>
            </a:sp3d>
          </a:bodyPr>
          <a:lstStyle/>
          <a:p>
            <a:br>
              <a:rPr lang="en-US" sz="2800" b="0" dirty="0">
                <a:solidFill>
                  <a:schemeClr val="tx1"/>
                </a:solidFill>
                <a:effectLst>
                  <a:outerShdw blurRad="50800" dist="38100" dir="2700000" algn="tl" rotWithShape="0">
                    <a:prstClr val="black">
                      <a:alpha val="40000"/>
                    </a:prstClr>
                  </a:outerShdw>
                </a:effectLst>
                <a:latin typeface="Algerian" pitchFamily="82" charset="0"/>
                <a:cs typeface="Arial" pitchFamily="34" charset="0"/>
              </a:rPr>
            </a:br>
            <a:r>
              <a:rPr lang="en-US" sz="2800" b="0" dirty="0">
                <a:solidFill>
                  <a:schemeClr val="tx1"/>
                </a:solidFill>
                <a:effectLst>
                  <a:outerShdw blurRad="50800" dist="38100" dir="2700000" algn="tl" rotWithShape="0">
                    <a:prstClr val="black">
                      <a:alpha val="40000"/>
                    </a:prstClr>
                  </a:outerShdw>
                </a:effectLst>
                <a:latin typeface="Algerian" pitchFamily="82" charset="0"/>
                <a:cs typeface="Arial" pitchFamily="34" charset="0"/>
              </a:rPr>
              <a:t> V-CARE WELFARE ASSOCATION (N.G.O.)</a:t>
            </a:r>
            <a:br>
              <a:rPr lang="en-US" sz="2800" b="0" dirty="0">
                <a:solidFill>
                  <a:schemeClr val="tx1"/>
                </a:solidFill>
                <a:effectLst>
                  <a:outerShdw blurRad="50800" dist="38100" dir="2700000" algn="tl" rotWithShape="0">
                    <a:prstClr val="black">
                      <a:alpha val="40000"/>
                    </a:prstClr>
                  </a:outerShdw>
                </a:effectLst>
                <a:latin typeface="Algerian" pitchFamily="82" charset="0"/>
                <a:cs typeface="Arial" pitchFamily="34" charset="0"/>
              </a:rPr>
            </a:br>
            <a:r>
              <a:rPr lang="en-US" sz="2800" b="0" u="sng" dirty="0">
                <a:solidFill>
                  <a:schemeClr val="tx1"/>
                </a:solidFill>
                <a:latin typeface="Algerian" pitchFamily="82" charset="0"/>
              </a:rPr>
              <a:t>TRUSTEES</a:t>
            </a:r>
            <a:br>
              <a:rPr lang="en-US" sz="2800" b="0" dirty="0">
                <a:solidFill>
                  <a:schemeClr val="tx1"/>
                </a:solidFill>
                <a:latin typeface="Algerian" pitchFamily="82" charset="0"/>
              </a:rPr>
            </a:br>
            <a:endParaRPr lang="en-US" sz="2800" b="0" dirty="0">
              <a:solidFill>
                <a:schemeClr val="tx1"/>
              </a:solidFill>
              <a:effectLst>
                <a:outerShdw blurRad="50800" dist="38100" dir="2700000" algn="tl" rotWithShape="0">
                  <a:prstClr val="black">
                    <a:alpha val="40000"/>
                  </a:prstClr>
                </a:outerShdw>
              </a:effectLst>
              <a:latin typeface="Algerian" pitchFamily="82" charset="0"/>
            </a:endParaRPr>
          </a:p>
        </p:txBody>
      </p:sp>
      <p:sp>
        <p:nvSpPr>
          <p:cNvPr id="2" name="Content Placeholder 1"/>
          <p:cNvSpPr>
            <a:spLocks noGrp="1"/>
          </p:cNvSpPr>
          <p:nvPr>
            <p:ph idx="1"/>
          </p:nvPr>
        </p:nvSpPr>
        <p:spPr>
          <a:xfrm>
            <a:off x="304800" y="1371600"/>
            <a:ext cx="8382000" cy="5334000"/>
          </a:xfrm>
          <a:ln>
            <a:solidFill>
              <a:schemeClr val="tx1">
                <a:lumMod val="95000"/>
                <a:lumOff val="5000"/>
              </a:schemeClr>
            </a:solidFill>
          </a:ln>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ctr">
              <a:buNone/>
            </a:pPr>
            <a:endParaRPr lang="en-US" sz="1600" b="1" dirty="0">
              <a:solidFill>
                <a:schemeClr val="tx1"/>
              </a:solidFill>
            </a:endParaRPr>
          </a:p>
          <a:p>
            <a:pPr algn="ctr">
              <a:buNone/>
            </a:pPr>
            <a:r>
              <a:rPr lang="en-US" sz="2000" b="1" dirty="0">
                <a:solidFill>
                  <a:schemeClr val="tx1"/>
                </a:solidFill>
                <a:latin typeface="Agency FB" pitchFamily="34" charset="0"/>
              </a:rPr>
              <a:t>Mr. Tushar Dilip Rasal- President</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 Nitin Bhoi- Vice President</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 Pankaj Tawade- Secretary</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 Sudarshan Bhoir- Treasurer</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 Hemal Boricha</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 Jay Dhuri</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Mrs. Aarti Rasal</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Mr. Mangala karandikar- Chief Advisor</a:t>
            </a:r>
          </a:p>
          <a:p>
            <a:pPr algn="ctr">
              <a:buNone/>
            </a:pPr>
            <a:endParaRPr lang="en-US" sz="2000" b="1" dirty="0">
              <a:solidFill>
                <a:schemeClr val="tx1"/>
              </a:solidFill>
              <a:latin typeface="Agency FB" pitchFamily="34" charset="0"/>
            </a:endParaRPr>
          </a:p>
          <a:p>
            <a:pPr algn="ctr">
              <a:buNone/>
            </a:pPr>
            <a:r>
              <a:rPr lang="en-US" sz="2000" b="1" dirty="0">
                <a:solidFill>
                  <a:schemeClr val="tx1"/>
                </a:solidFill>
                <a:latin typeface="Agency FB" pitchFamily="34" charset="0"/>
              </a:rPr>
              <a:t>Dr. Jayprakash Ghumatkar- Chief Advisor</a:t>
            </a:r>
          </a:p>
          <a:p>
            <a:pPr algn="ctr">
              <a:buNone/>
            </a:pPr>
            <a:endParaRPr lang="en-US" sz="1600" b="1" dirty="0">
              <a:solidFill>
                <a:schemeClr val="tx1"/>
              </a:solidFill>
            </a:endParaRPr>
          </a:p>
        </p:txBody>
      </p:sp>
      <p:pic>
        <p:nvPicPr>
          <p:cNvPr id="6" name="Picture 5" descr="vcare  logo.jpg"/>
          <p:cNvPicPr>
            <a:picLocks noChangeAspect="1"/>
          </p:cNvPicPr>
          <p:nvPr/>
        </p:nvPicPr>
        <p:blipFill>
          <a:blip r:embed="rId2">
            <a:lum bright="-10000" contrast="10000"/>
          </a:blip>
          <a:srcRect/>
          <a:stretch>
            <a:fillRect/>
          </a:stretch>
        </p:blipFill>
        <p:spPr>
          <a:xfrm>
            <a:off x="304800" y="304800"/>
            <a:ext cx="914400" cy="9144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52400"/>
            <a:ext cx="7315200" cy="838200"/>
          </a:xfrm>
          <a:ln/>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800" b="0" dirty="0">
                <a:solidFill>
                  <a:schemeClr val="tx1"/>
                </a:solidFill>
                <a:effectLst>
                  <a:outerShdw blurRad="50800" dist="38100" dir="2700000" algn="tl" rotWithShape="0">
                    <a:prstClr val="black">
                      <a:alpha val="40000"/>
                    </a:prstClr>
                  </a:outerShdw>
                </a:effectLst>
                <a:latin typeface="Algerian" pitchFamily="82" charset="0"/>
              </a:rPr>
              <a:t>V-CARE WELFARE ASSOCATION</a:t>
            </a:r>
            <a:br>
              <a:rPr lang="en-US" sz="2800" b="0" dirty="0">
                <a:solidFill>
                  <a:schemeClr val="tx1"/>
                </a:solidFill>
                <a:effectLst>
                  <a:outerShdw blurRad="50800" dist="38100" dir="2700000" algn="tl" rotWithShape="0">
                    <a:prstClr val="black">
                      <a:alpha val="40000"/>
                    </a:prstClr>
                  </a:outerShdw>
                </a:effectLst>
                <a:latin typeface="Algerian" pitchFamily="82" charset="0"/>
              </a:rPr>
            </a:br>
            <a:r>
              <a:rPr lang="en-US" sz="2800" b="0" dirty="0">
                <a:solidFill>
                  <a:schemeClr val="tx1"/>
                </a:solidFill>
                <a:effectLst>
                  <a:outerShdw blurRad="50800" dist="38100" dir="2700000" algn="tl" rotWithShape="0">
                    <a:prstClr val="black">
                      <a:alpha val="40000"/>
                    </a:prstClr>
                  </a:outerShdw>
                </a:effectLst>
                <a:latin typeface="Algerian" pitchFamily="82" charset="0"/>
              </a:rPr>
              <a:t>(N.G.O)</a:t>
            </a:r>
          </a:p>
        </p:txBody>
      </p:sp>
      <p:sp>
        <p:nvSpPr>
          <p:cNvPr id="2" name="Content Placeholder 1"/>
          <p:cNvSpPr>
            <a:spLocks noGrp="1"/>
          </p:cNvSpPr>
          <p:nvPr>
            <p:ph idx="1"/>
          </p:nvPr>
        </p:nvSpPr>
        <p:spPr>
          <a:xfrm>
            <a:off x="304800" y="1143000"/>
            <a:ext cx="8382000" cy="5486400"/>
          </a:xfrm>
          <a:ln/>
        </p:spPr>
        <p:style>
          <a:lnRef idx="1">
            <a:schemeClr val="dk1"/>
          </a:lnRef>
          <a:fillRef idx="2">
            <a:schemeClr val="dk1"/>
          </a:fillRef>
          <a:effectRef idx="1">
            <a:schemeClr val="dk1"/>
          </a:effectRef>
          <a:fontRef idx="minor">
            <a:schemeClr val="dk1"/>
          </a:fontRef>
        </p:style>
        <p:txBody>
          <a:bodyPr>
            <a:normAutofit fontScale="25000" lnSpcReduction="20000"/>
          </a:bodyPr>
          <a:lstStyle/>
          <a:p>
            <a:pPr algn="ctr">
              <a:buFont typeface="Wingdings" pitchFamily="2" charset="2"/>
              <a:buChar char="§"/>
            </a:pPr>
            <a:endParaRPr lang="en-US" sz="1800" dirty="0">
              <a:solidFill>
                <a:schemeClr val="tx1"/>
              </a:solidFill>
            </a:endParaRPr>
          </a:p>
          <a:p>
            <a:pPr algn="ctr">
              <a:buNone/>
            </a:pPr>
            <a:endParaRPr lang="en-US" sz="7000" b="1" dirty="0">
              <a:solidFill>
                <a:schemeClr val="tx1"/>
              </a:solidFill>
              <a:latin typeface="Agency FB" pitchFamily="34" charset="0"/>
            </a:endParaRPr>
          </a:p>
          <a:p>
            <a:pPr algn="ctr">
              <a:buNone/>
            </a:pPr>
            <a:endParaRPr lang="en-US" sz="7000" b="1" dirty="0">
              <a:solidFill>
                <a:schemeClr val="tx1"/>
              </a:solidFill>
              <a:latin typeface="Agency FB" pitchFamily="34" charset="0"/>
            </a:endParaRPr>
          </a:p>
          <a:p>
            <a:pPr algn="ctr">
              <a:buNone/>
            </a:pPr>
            <a:r>
              <a:rPr lang="en-US" sz="7000" b="1" dirty="0">
                <a:solidFill>
                  <a:schemeClr val="tx1"/>
                </a:solidFill>
                <a:latin typeface="Agency FB" pitchFamily="34" charset="0"/>
              </a:rPr>
              <a:t>EDUCATION</a:t>
            </a:r>
          </a:p>
          <a:p>
            <a:pPr algn="ctr">
              <a:buNone/>
            </a:pPr>
            <a:endParaRPr lang="en-US" sz="7000" b="1" dirty="0">
              <a:solidFill>
                <a:schemeClr val="tx1"/>
              </a:solidFill>
              <a:latin typeface="Agency FB" pitchFamily="34" charset="0"/>
            </a:endParaRPr>
          </a:p>
          <a:p>
            <a:pPr algn="ctr">
              <a:buNone/>
            </a:pPr>
            <a:endParaRPr lang="en-US" sz="7000" b="1" dirty="0">
              <a:solidFill>
                <a:schemeClr val="tx1"/>
              </a:solidFill>
              <a:latin typeface="Agency FB" pitchFamily="34" charset="0"/>
            </a:endParaRPr>
          </a:p>
          <a:p>
            <a:pPr algn="ctr">
              <a:buNone/>
            </a:pPr>
            <a:r>
              <a:rPr lang="en-US" sz="7000" b="1" dirty="0">
                <a:solidFill>
                  <a:schemeClr val="tx1"/>
                </a:solidFill>
                <a:latin typeface="Agency FB" pitchFamily="34" charset="0"/>
              </a:rPr>
              <a:t>SPORTS</a:t>
            </a:r>
          </a:p>
          <a:p>
            <a:pPr algn="ctr">
              <a:buNone/>
            </a:pPr>
            <a:endParaRPr lang="en-US" sz="7000" b="1" dirty="0">
              <a:solidFill>
                <a:schemeClr val="tx1"/>
              </a:solidFill>
              <a:latin typeface="Agency FB" pitchFamily="34" charset="0"/>
            </a:endParaRPr>
          </a:p>
          <a:p>
            <a:pPr algn="ctr">
              <a:buFont typeface="Wingdings" pitchFamily="2" charset="2"/>
              <a:buChar char="§"/>
            </a:pPr>
            <a:endParaRPr lang="en-US" sz="7000" b="1" dirty="0">
              <a:solidFill>
                <a:schemeClr val="tx1"/>
              </a:solidFill>
              <a:latin typeface="Agency FB" pitchFamily="34" charset="0"/>
            </a:endParaRPr>
          </a:p>
          <a:p>
            <a:pPr algn="ctr">
              <a:buNone/>
            </a:pPr>
            <a:r>
              <a:rPr lang="en-US" sz="7000" b="1" dirty="0">
                <a:solidFill>
                  <a:schemeClr val="tx1"/>
                </a:solidFill>
                <a:latin typeface="Agency FB" pitchFamily="34" charset="0"/>
              </a:rPr>
              <a:t>MEDICAL</a:t>
            </a:r>
          </a:p>
          <a:p>
            <a:pPr algn="ctr">
              <a:buNone/>
            </a:pPr>
            <a:endParaRPr lang="en-US" sz="7000" b="1" dirty="0">
              <a:solidFill>
                <a:schemeClr val="tx1"/>
              </a:solidFill>
              <a:latin typeface="Agency FB" pitchFamily="34" charset="0"/>
            </a:endParaRPr>
          </a:p>
          <a:p>
            <a:pPr algn="ctr">
              <a:buNone/>
            </a:pPr>
            <a:endParaRPr lang="en-US" sz="7000" b="1" dirty="0">
              <a:solidFill>
                <a:schemeClr val="tx1"/>
              </a:solidFill>
              <a:latin typeface="Agency FB" pitchFamily="34" charset="0"/>
            </a:endParaRPr>
          </a:p>
          <a:p>
            <a:pPr algn="ctr">
              <a:buNone/>
            </a:pPr>
            <a:r>
              <a:rPr lang="en-US" sz="7000" b="1" dirty="0">
                <a:solidFill>
                  <a:schemeClr val="tx1"/>
                </a:solidFill>
                <a:latin typeface="Agency FB" pitchFamily="34" charset="0"/>
              </a:rPr>
              <a:t>DISABLES</a:t>
            </a:r>
          </a:p>
          <a:p>
            <a:pPr algn="ctr">
              <a:buNone/>
            </a:pPr>
            <a:endParaRPr lang="en-US" sz="7000" b="1" dirty="0">
              <a:solidFill>
                <a:schemeClr val="tx1"/>
              </a:solidFill>
              <a:latin typeface="Agency FB" pitchFamily="34" charset="0"/>
            </a:endParaRPr>
          </a:p>
          <a:p>
            <a:pPr algn="ctr">
              <a:buFont typeface="Wingdings" pitchFamily="2" charset="2"/>
              <a:buChar char="§"/>
            </a:pPr>
            <a:endParaRPr lang="en-US" sz="7000" b="1" dirty="0">
              <a:solidFill>
                <a:schemeClr val="tx1"/>
              </a:solidFill>
              <a:latin typeface="Agency FB" pitchFamily="34" charset="0"/>
            </a:endParaRPr>
          </a:p>
          <a:p>
            <a:pPr algn="ctr">
              <a:buNone/>
            </a:pPr>
            <a:r>
              <a:rPr lang="en-US" sz="7000" b="1" dirty="0">
                <a:solidFill>
                  <a:schemeClr val="tx1"/>
                </a:solidFill>
                <a:latin typeface="Agency FB" pitchFamily="34" charset="0"/>
              </a:rPr>
              <a:t>POVERTY</a:t>
            </a:r>
          </a:p>
          <a:p>
            <a:pPr algn="ctr">
              <a:buNone/>
            </a:pPr>
            <a:endParaRPr lang="en-US" sz="7000" b="1" dirty="0">
              <a:solidFill>
                <a:schemeClr val="tx1"/>
              </a:solidFill>
              <a:latin typeface="Agency FB" pitchFamily="34" charset="0"/>
            </a:endParaRPr>
          </a:p>
          <a:p>
            <a:pPr algn="ctr">
              <a:buFont typeface="Wingdings" pitchFamily="2" charset="2"/>
              <a:buChar char="§"/>
            </a:pPr>
            <a:endParaRPr lang="en-US" sz="7000" b="1" dirty="0">
              <a:solidFill>
                <a:schemeClr val="tx1"/>
              </a:solidFill>
              <a:latin typeface="Agency FB" pitchFamily="34" charset="0"/>
            </a:endParaRPr>
          </a:p>
          <a:p>
            <a:pPr algn="ctr">
              <a:buNone/>
            </a:pPr>
            <a:r>
              <a:rPr lang="en-US" sz="7000" b="1" dirty="0">
                <a:solidFill>
                  <a:schemeClr val="tx1"/>
                </a:solidFill>
                <a:latin typeface="Agency FB" pitchFamily="34" charset="0"/>
              </a:rPr>
              <a:t>ENVIRONMENT</a:t>
            </a:r>
          </a:p>
          <a:p>
            <a:pPr algn="ctr">
              <a:buFont typeface="Wingdings" pitchFamily="2" charset="2"/>
              <a:buChar char="§"/>
            </a:pPr>
            <a:endParaRPr lang="en-US" sz="1800" dirty="0">
              <a:solidFill>
                <a:schemeClr val="tx1"/>
              </a:solidFill>
            </a:endParaRPr>
          </a:p>
          <a:p>
            <a:pPr algn="ctr">
              <a:buFont typeface="Wingdings" pitchFamily="2" charset="2"/>
              <a:buChar char="§"/>
            </a:pPr>
            <a:endParaRPr lang="en-US" sz="1800" dirty="0">
              <a:solidFill>
                <a:schemeClr val="tx1"/>
              </a:solidFill>
            </a:endParaRPr>
          </a:p>
          <a:p>
            <a:pPr algn="ctr">
              <a:buFont typeface="Wingdings" pitchFamily="2" charset="2"/>
              <a:buChar char="§"/>
            </a:pPr>
            <a:endParaRPr lang="en-US" sz="1800" dirty="0">
              <a:solidFill>
                <a:schemeClr val="tx1"/>
              </a:solidFill>
            </a:endParaRPr>
          </a:p>
          <a:p>
            <a:pPr algn="ctr">
              <a:buFont typeface="Wingdings" pitchFamily="2" charset="2"/>
              <a:buChar char="§"/>
            </a:pPr>
            <a:endParaRPr lang="en-US" sz="1800" dirty="0">
              <a:solidFill>
                <a:schemeClr val="tx1"/>
              </a:solidFill>
            </a:endParaRPr>
          </a:p>
          <a:p>
            <a:pPr algn="ctr">
              <a:buFont typeface="Wingdings" pitchFamily="2" charset="2"/>
              <a:buChar char="§"/>
            </a:pPr>
            <a:endParaRPr lang="en-US" sz="1800" dirty="0">
              <a:solidFill>
                <a:schemeClr val="tx1"/>
              </a:solidFill>
            </a:endParaRPr>
          </a:p>
          <a:p>
            <a:pPr algn="ctr">
              <a:buFont typeface="Wingdings" pitchFamily="2" charset="2"/>
              <a:buChar char="§"/>
            </a:pPr>
            <a:endParaRPr lang="en-US" sz="1800" dirty="0">
              <a:solidFill>
                <a:schemeClr val="tx1"/>
              </a:solidFill>
            </a:endParaRPr>
          </a:p>
          <a:p>
            <a:pPr algn="ctr">
              <a:buFont typeface="Wingdings" pitchFamily="2" charset="2"/>
              <a:buChar char="§"/>
            </a:pPr>
            <a:endParaRPr lang="en-US" sz="1800" dirty="0">
              <a:solidFill>
                <a:schemeClr val="tx1"/>
              </a:solidFill>
            </a:endParaRPr>
          </a:p>
        </p:txBody>
      </p:sp>
      <p:pic>
        <p:nvPicPr>
          <p:cNvPr id="17" name="Picture 16" descr="vcare  logo.jpg"/>
          <p:cNvPicPr>
            <a:picLocks noChangeAspect="1"/>
          </p:cNvPicPr>
          <p:nvPr/>
        </p:nvPicPr>
        <p:blipFill>
          <a:blip r:embed="rId2">
            <a:lum bright="-10000" contrast="10000"/>
          </a:blip>
          <a:srcRect/>
          <a:stretch>
            <a:fillRect/>
          </a:stretch>
        </p:blipFill>
        <p:spPr>
          <a:xfrm>
            <a:off x="381001" y="152400"/>
            <a:ext cx="838200" cy="8382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pic>
        <p:nvPicPr>
          <p:cNvPr id="8" name="Picture 2" descr="C:\Users\V-CARE\Desktop\IMAGE\imagesCAEMC40N.jpg"/>
          <p:cNvPicPr>
            <a:picLocks noChangeAspect="1" noChangeArrowheads="1"/>
          </p:cNvPicPr>
          <p:nvPr/>
        </p:nvPicPr>
        <p:blipFill>
          <a:blip r:embed="rId3"/>
          <a:srcRect/>
          <a:stretch>
            <a:fillRect/>
          </a:stretch>
        </p:blipFill>
        <p:spPr bwMode="auto">
          <a:xfrm>
            <a:off x="1219200" y="1295400"/>
            <a:ext cx="1981200" cy="1066800"/>
          </a:xfrm>
          <a:prstGeom prst="rect">
            <a:avLst/>
          </a:prstGeom>
          <a:noFill/>
          <a:ln w="28575">
            <a:solidFill>
              <a:schemeClr val="tx1"/>
            </a:solidFill>
          </a:ln>
        </p:spPr>
      </p:pic>
      <p:pic>
        <p:nvPicPr>
          <p:cNvPr id="1029" name="Picture 5" descr="C:\Users\V-CARE\Desktop\IMAGE\imagesCANN1L6I.jpg"/>
          <p:cNvPicPr>
            <a:picLocks noChangeAspect="1" noChangeArrowheads="1"/>
          </p:cNvPicPr>
          <p:nvPr/>
        </p:nvPicPr>
        <p:blipFill>
          <a:blip r:embed="rId4"/>
          <a:srcRect/>
          <a:stretch>
            <a:fillRect/>
          </a:stretch>
        </p:blipFill>
        <p:spPr bwMode="auto">
          <a:xfrm>
            <a:off x="6096000" y="5486400"/>
            <a:ext cx="1981200" cy="1066800"/>
          </a:xfrm>
          <a:prstGeom prst="rect">
            <a:avLst/>
          </a:prstGeom>
          <a:noFill/>
          <a:ln w="28575">
            <a:solidFill>
              <a:schemeClr val="tx1"/>
            </a:solidFill>
          </a:ln>
        </p:spPr>
      </p:pic>
      <p:pic>
        <p:nvPicPr>
          <p:cNvPr id="1030" name="Picture 6" descr="C:\Users\V-CARE\Desktop\IMAGE\imagesCA10B8XS.jpg"/>
          <p:cNvPicPr>
            <a:picLocks noChangeAspect="1" noChangeArrowheads="1"/>
          </p:cNvPicPr>
          <p:nvPr/>
        </p:nvPicPr>
        <p:blipFill>
          <a:blip r:embed="rId5"/>
          <a:srcRect/>
          <a:stretch>
            <a:fillRect/>
          </a:stretch>
        </p:blipFill>
        <p:spPr bwMode="auto">
          <a:xfrm>
            <a:off x="1219200" y="4724400"/>
            <a:ext cx="1981200" cy="990600"/>
          </a:xfrm>
          <a:prstGeom prst="rect">
            <a:avLst/>
          </a:prstGeom>
          <a:noFill/>
          <a:ln w="28575">
            <a:solidFill>
              <a:schemeClr val="tx1"/>
            </a:solidFill>
          </a:ln>
        </p:spPr>
      </p:pic>
      <p:pic>
        <p:nvPicPr>
          <p:cNvPr id="1031" name="Picture 7" descr="C:\Users\V-CARE\Desktop\IMAGE\imagesCAOIVVV4.jpg"/>
          <p:cNvPicPr>
            <a:picLocks noChangeAspect="1" noChangeArrowheads="1"/>
          </p:cNvPicPr>
          <p:nvPr/>
        </p:nvPicPr>
        <p:blipFill>
          <a:blip r:embed="rId6"/>
          <a:srcRect/>
          <a:stretch>
            <a:fillRect/>
          </a:stretch>
        </p:blipFill>
        <p:spPr bwMode="auto">
          <a:xfrm>
            <a:off x="5943600" y="2286000"/>
            <a:ext cx="1981200" cy="990600"/>
          </a:xfrm>
          <a:prstGeom prst="rect">
            <a:avLst/>
          </a:prstGeom>
          <a:noFill/>
          <a:ln w="28575">
            <a:solidFill>
              <a:schemeClr val="tx1"/>
            </a:solidFill>
          </a:ln>
        </p:spPr>
      </p:pic>
      <p:pic>
        <p:nvPicPr>
          <p:cNvPr id="1033" name="Picture 9" descr="C:\Users\V-CARE\Desktop\IMAGE\imagesCATYTH7C.jpg"/>
          <p:cNvPicPr>
            <a:picLocks noChangeAspect="1" noChangeArrowheads="1"/>
          </p:cNvPicPr>
          <p:nvPr/>
        </p:nvPicPr>
        <p:blipFill>
          <a:blip r:embed="rId7"/>
          <a:srcRect/>
          <a:stretch>
            <a:fillRect/>
          </a:stretch>
        </p:blipFill>
        <p:spPr bwMode="auto">
          <a:xfrm>
            <a:off x="1219200" y="3048000"/>
            <a:ext cx="1962150" cy="1066800"/>
          </a:xfrm>
          <a:prstGeom prst="rect">
            <a:avLst/>
          </a:prstGeom>
          <a:noFill/>
          <a:ln w="28575">
            <a:solidFill>
              <a:schemeClr val="tx1"/>
            </a:solidFill>
          </a:ln>
        </p:spPr>
      </p:pic>
      <p:pic>
        <p:nvPicPr>
          <p:cNvPr id="1034" name="Picture 10" descr="C:\Users\V-CARE\Desktop\IMAGE\imagesCA3TAKNO.jpg"/>
          <p:cNvPicPr>
            <a:picLocks noChangeAspect="1" noChangeArrowheads="1"/>
          </p:cNvPicPr>
          <p:nvPr/>
        </p:nvPicPr>
        <p:blipFill>
          <a:blip r:embed="rId8"/>
          <a:srcRect/>
          <a:stretch>
            <a:fillRect/>
          </a:stretch>
        </p:blipFill>
        <p:spPr bwMode="auto">
          <a:xfrm>
            <a:off x="6019800" y="3886200"/>
            <a:ext cx="1981200" cy="990600"/>
          </a:xfrm>
          <a:prstGeom prst="rect">
            <a:avLst/>
          </a:prstGeom>
          <a:noFill/>
          <a:ln w="28575">
            <a:solidFill>
              <a:schemeClr val="tx1"/>
            </a:solidFill>
          </a:ln>
        </p:spPr>
      </p:pic>
      <p:sp>
        <p:nvSpPr>
          <p:cNvPr id="18" name="Left Arrow 17"/>
          <p:cNvSpPr/>
          <p:nvPr/>
        </p:nvSpPr>
        <p:spPr>
          <a:xfrm>
            <a:off x="3429000" y="5105400"/>
            <a:ext cx="381000" cy="3048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3505200" y="3429000"/>
            <a:ext cx="381000" cy="3048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21"/>
          <p:cNvSpPr/>
          <p:nvPr/>
        </p:nvSpPr>
        <p:spPr>
          <a:xfrm>
            <a:off x="3352800" y="1752600"/>
            <a:ext cx="381000" cy="3048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5410200" y="2590800"/>
            <a:ext cx="3810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5410200" y="4191000"/>
            <a:ext cx="3810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5486400" y="5867400"/>
            <a:ext cx="3810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447800"/>
            <a:ext cx="8229600" cy="3581400"/>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 strong “giving” culture where Indians donate 2% of their income</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every year to give the poor a chance. A happy, healthy and creative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child whose rights are protected and honoured in a society that is built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on respect for dignity, justice and equity for all. A vibrant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“philanthropy market place” to ensure that the most efficient and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effective nonprofits get access to the most resources.</a:t>
            </a:r>
          </a:p>
        </p:txBody>
      </p:sp>
      <p:sp>
        <p:nvSpPr>
          <p:cNvPr id="3" name="Title 2"/>
          <p:cNvSpPr txBox="1">
            <a:spLocks/>
          </p:cNvSpPr>
          <p:nvPr/>
        </p:nvSpPr>
        <p:spPr>
          <a:xfrm>
            <a:off x="1447800" y="274638"/>
            <a:ext cx="7239000" cy="868362"/>
          </a:xfrm>
          <a:prstGeom prst="rect">
            <a:avLst/>
          </a:prstGeom>
          <a:ln/>
        </p:spPr>
        <p:style>
          <a:lnRef idx="1">
            <a:schemeClr val="dk1"/>
          </a:lnRef>
          <a:fillRef idx="2">
            <a:schemeClr val="dk1"/>
          </a:fillRef>
          <a:effectRef idx="1">
            <a:schemeClr val="dk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 </a:t>
            </a:r>
            <a:r>
              <a:rPr kumimoji="0" lang="en-US" sz="44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VISION</a:t>
            </a:r>
            <a:endParaRPr kumimoji="0" 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n-lt"/>
              <a:ea typeface="+mn-ea"/>
              <a:cs typeface="+mn-cs"/>
            </a:endParaRPr>
          </a:p>
        </p:txBody>
      </p:sp>
      <p:pic>
        <p:nvPicPr>
          <p:cNvPr id="4" name="Picture 3" descr="Graphic1.jpg"/>
          <p:cNvPicPr>
            <a:picLocks noChangeAspect="1"/>
          </p:cNvPicPr>
          <p:nvPr/>
        </p:nvPicPr>
        <p:blipFill>
          <a:blip r:embed="rId2"/>
          <a:stretch>
            <a:fillRect/>
          </a:stretch>
        </p:blipFill>
        <p:spPr>
          <a:xfrm>
            <a:off x="457200" y="5334000"/>
            <a:ext cx="8229600" cy="1066800"/>
          </a:xfrm>
          <a:prstGeom prst="rect">
            <a:avLst/>
          </a:prstGeom>
          <a:ln>
            <a:solidFill>
              <a:schemeClr val="bg1"/>
            </a:solidFill>
          </a:ln>
        </p:spPr>
      </p:pic>
      <p:pic>
        <p:nvPicPr>
          <p:cNvPr id="5" name="Picture 4" descr="vcare  logo.jpg"/>
          <p:cNvPicPr>
            <a:picLocks noChangeAspect="1"/>
          </p:cNvPicPr>
          <p:nvPr/>
        </p:nvPicPr>
        <p:blipFill>
          <a:blip r:embed="rId3">
            <a:lum bright="-10000" contrast="10000"/>
          </a:blip>
          <a:srcRect/>
          <a:stretch>
            <a:fillRect/>
          </a:stretch>
        </p:blipFill>
        <p:spPr>
          <a:xfrm>
            <a:off x="457200" y="304800"/>
            <a:ext cx="762000" cy="8382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76400" y="304800"/>
            <a:ext cx="7010400" cy="914400"/>
          </a:xfrm>
          <a:prstGeom prst="rect">
            <a:avLst/>
          </a:prstGeom>
          <a:ln/>
        </p:spPr>
        <p:style>
          <a:lnRef idx="1">
            <a:schemeClr val="dk1"/>
          </a:lnRef>
          <a:fillRef idx="2">
            <a:schemeClr val="dk1"/>
          </a:fillRef>
          <a:effectRef idx="1">
            <a:schemeClr val="dk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 MISSION</a:t>
            </a:r>
            <a:endParaRPr kumimoji="0" 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n-lt"/>
              <a:ea typeface="+mn-ea"/>
              <a:cs typeface="+mn-cs"/>
            </a:endParaRPr>
          </a:p>
        </p:txBody>
      </p:sp>
      <p:sp>
        <p:nvSpPr>
          <p:cNvPr id="3" name="Content Placeholder 1"/>
          <p:cNvSpPr txBox="1">
            <a:spLocks/>
          </p:cNvSpPr>
          <p:nvPr/>
        </p:nvSpPr>
        <p:spPr>
          <a:xfrm>
            <a:off x="533400" y="1447800"/>
            <a:ext cx="8153400" cy="3810000"/>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To enable people to take responsibility for the situation of the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deprived humanbeing and so motivate them to seek resolution</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Through individual and collective action thereby enabling children to</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realise their full potential for action and change. To enable people’s</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Collectives and movements encompassing diverse segment, to pledge</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their particular strengths, working in partnership to secure, protect</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and honour the rights of India’s children.  </a:t>
            </a:r>
          </a:p>
        </p:txBody>
      </p:sp>
      <p:pic>
        <p:nvPicPr>
          <p:cNvPr id="4" name="Picture 3" descr="Graphic1.jpg"/>
          <p:cNvPicPr>
            <a:picLocks noChangeAspect="1"/>
          </p:cNvPicPr>
          <p:nvPr/>
        </p:nvPicPr>
        <p:blipFill>
          <a:blip r:embed="rId2"/>
          <a:stretch>
            <a:fillRect/>
          </a:stretch>
        </p:blipFill>
        <p:spPr>
          <a:xfrm>
            <a:off x="457200" y="5486400"/>
            <a:ext cx="8229600" cy="1066800"/>
          </a:xfrm>
          <a:prstGeom prst="rect">
            <a:avLst/>
          </a:prstGeom>
          <a:ln>
            <a:solidFill>
              <a:schemeClr val="bg1"/>
            </a:solidFill>
          </a:ln>
        </p:spPr>
      </p:pic>
      <p:pic>
        <p:nvPicPr>
          <p:cNvPr id="5" name="Picture 4" descr="vcare  logo.jpg"/>
          <p:cNvPicPr>
            <a:picLocks noChangeAspect="1"/>
          </p:cNvPicPr>
          <p:nvPr/>
        </p:nvPicPr>
        <p:blipFill>
          <a:blip r:embed="rId3">
            <a:lum bright="-10000" contrast="10000"/>
          </a:blip>
          <a:srcRect/>
          <a:stretch>
            <a:fillRect/>
          </a:stretch>
        </p:blipFill>
        <p:spPr>
          <a:xfrm>
            <a:off x="533400" y="304800"/>
            <a:ext cx="914400" cy="9144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143000"/>
            <a:ext cx="8229600" cy="5486400"/>
          </a:xfrm>
          <a:prstGeom prst="rect">
            <a:avLst/>
          </a:prstGeom>
          <a:ln/>
        </p:spPr>
        <p:style>
          <a:lnRef idx="1">
            <a:schemeClr val="dk1"/>
          </a:lnRef>
          <a:fillRef idx="2">
            <a:schemeClr val="dk1"/>
          </a:fillRef>
          <a:effectRef idx="1">
            <a:schemeClr val="dk1"/>
          </a:effectRef>
          <a:fontRef idx="minor">
            <a:schemeClr val="dk1"/>
          </a:fontRef>
        </p:style>
        <p:txBody>
          <a:bodyPr>
            <a:noAutofit/>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a:ln>
                  <a:noFill/>
                </a:ln>
                <a:solidFill>
                  <a:schemeClr val="tx1"/>
                </a:solidFill>
                <a:effectLst/>
                <a:uLnTx/>
                <a:uFillTx/>
                <a:latin typeface="Agency FB" pitchFamily="34" charset="0"/>
              </a:rPr>
              <a:t>EDUCATION</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 we are providing free seminars on sex education, basic computer and IT</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education, free beautician courses for women and</a:t>
            </a:r>
            <a:r>
              <a:rPr kumimoji="0" lang="en-US" sz="1400" b="0" i="0" u="none" strike="noStrike" kern="1200" cap="none" spc="0" normalizeH="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tutions for those who cant afford heavy</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tution fees during academic education process.</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a:ln>
                  <a:noFill/>
                </a:ln>
                <a:solidFill>
                  <a:schemeClr val="tx1"/>
                </a:solidFill>
                <a:effectLst/>
                <a:uLnTx/>
                <a:uFillTx/>
                <a:latin typeface="Agency FB" pitchFamily="34" charset="0"/>
              </a:rPr>
              <a:t>POVERTY </a:t>
            </a:r>
            <a:r>
              <a:rPr kumimoji="0" lang="en-US" sz="1400" b="1" i="0" u="none" strike="noStrike" kern="1200" cap="none" spc="0" normalizeH="0" baseline="0" noProof="0" dirty="0">
                <a:ln>
                  <a:noFill/>
                </a:ln>
                <a:solidFill>
                  <a:schemeClr val="tx1"/>
                </a:solidFill>
                <a:effectLst/>
                <a:uLnTx/>
                <a:uFillTx/>
                <a:latin typeface="+mn-lt"/>
                <a:ea typeface="+mn-ea"/>
                <a:cs typeface="+mn-cs"/>
              </a:rPr>
              <a:t>:</a:t>
            </a:r>
            <a:r>
              <a:rPr kumimoji="0" lang="en-US" sz="1400" b="0" i="0" u="none" strike="noStrike" kern="1200" cap="none" spc="0" normalizeH="0" baseline="0" noProof="0" dirty="0">
                <a:ln>
                  <a:noFill/>
                </a:ln>
                <a:solidFill>
                  <a:schemeClr val="tx1"/>
                </a:solidFill>
                <a:effectLst/>
                <a:uLnTx/>
                <a:uFillTx/>
                <a:latin typeface="+mn-lt"/>
                <a:ea typeface="+mn-ea"/>
                <a:cs typeface="+mn-cs"/>
              </a:rPr>
              <a:t>- we are trying to change to view of poor people to look after</a:t>
            </a:r>
            <a:r>
              <a:rPr kumimoji="0" lang="en-US" sz="1400" b="0" i="0" u="none" strike="noStrike" kern="1200" cap="none" spc="0" normalizeH="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their life and help</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them to develop their personal skills in various</a:t>
            </a:r>
            <a:r>
              <a:rPr kumimoji="0" lang="en-US" sz="1400" b="0" i="0" u="none" strike="noStrike" kern="1200" cap="none" spc="0" normalizeH="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commercial sector and to get good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approurtinity in job or to run their own small scale business.</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a:ln>
                  <a:noFill/>
                </a:ln>
                <a:solidFill>
                  <a:schemeClr val="tx1"/>
                </a:solidFill>
                <a:effectLst/>
                <a:uLnTx/>
                <a:uFillTx/>
                <a:latin typeface="Agency FB" pitchFamily="34" charset="0"/>
              </a:rPr>
              <a:t>ENVIRONMENT</a:t>
            </a:r>
            <a:r>
              <a:rPr kumimoji="0" lang="en-US" sz="1400" b="1" i="0" u="none" strike="noStrike" kern="1200" cap="none" spc="0" normalizeH="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 we are into plantation of various types of trees and preventing them from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being cutting to maintain ecological balance and increasing global warming.</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a:ln>
                  <a:noFill/>
                </a:ln>
                <a:solidFill>
                  <a:schemeClr val="tx1"/>
                </a:solidFill>
                <a:effectLst/>
                <a:uLnTx/>
                <a:uFillTx/>
                <a:latin typeface="Agency FB" pitchFamily="34" charset="0"/>
              </a:rPr>
              <a:t>MEDICAL  SECTOR </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we are helping mankind with support if local government authority to run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camps on polio, all kind of vaccionation, total health checkup</a:t>
            </a:r>
            <a:r>
              <a:rPr kumimoji="0" lang="en-US" sz="1400" b="0" i="0" u="none" strike="noStrike" kern="1200" cap="none" spc="0" normalizeH="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and blood donation camps.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Beside this we had started charitable hospital at naupada thane, maharashtra to help needy </a:t>
            </a:r>
            <a:r>
              <a:rPr kumimoji="0" lang="en-US" sz="1400" b="0" i="0" u="none" strike="noStrike" kern="1200" cap="none" spc="0" normalizeH="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people.</a:t>
            </a:r>
            <a:r>
              <a:rPr lang="en-US" sz="1400" b="1" dirty="0">
                <a:solidFill>
                  <a:schemeClr val="tx1"/>
                </a:solidFill>
              </a:rPr>
              <a:t> </a:t>
            </a:r>
          </a:p>
          <a:p>
            <a:pPr algn="just">
              <a:buNone/>
            </a:pPr>
            <a:endParaRPr lang="en-US" sz="1400" b="1" dirty="0">
              <a:solidFill>
                <a:schemeClr val="tx1"/>
              </a:solidFill>
            </a:endParaRPr>
          </a:p>
          <a:p>
            <a:pPr algn="just">
              <a:buNone/>
            </a:pPr>
            <a:r>
              <a:rPr lang="en-US" sz="1400" b="1" dirty="0">
                <a:solidFill>
                  <a:schemeClr val="tx1"/>
                </a:solidFill>
              </a:rPr>
              <a:t>   </a:t>
            </a:r>
            <a:r>
              <a:rPr lang="en-US" sz="1600" b="1" dirty="0">
                <a:solidFill>
                  <a:schemeClr val="tx1"/>
                </a:solidFill>
                <a:latin typeface="Agency FB" pitchFamily="34" charset="0"/>
              </a:rPr>
              <a:t>SPORT</a:t>
            </a:r>
            <a:r>
              <a:rPr lang="en-US" sz="1400" b="1" dirty="0">
                <a:solidFill>
                  <a:schemeClr val="tx1"/>
                </a:solidFill>
              </a:rPr>
              <a:t> :-</a:t>
            </a:r>
            <a:r>
              <a:rPr lang="en-US" sz="1400" dirty="0">
                <a:solidFill>
                  <a:schemeClr val="tx1"/>
                </a:solidFill>
              </a:rPr>
              <a:t> we want to provide good platform for sports and sport person support sportsmen to </a:t>
            </a:r>
          </a:p>
          <a:p>
            <a:pPr algn="just">
              <a:buNone/>
            </a:pPr>
            <a:r>
              <a:rPr lang="en-US" sz="1400" dirty="0">
                <a:solidFill>
                  <a:schemeClr val="tx1"/>
                </a:solidFill>
              </a:rPr>
              <a:t>   achieve  his/her goal in their sport carrier promoting sport is also our mission.</a:t>
            </a:r>
          </a:p>
          <a:p>
            <a:pPr algn="just">
              <a:buNone/>
            </a:pPr>
            <a:endParaRPr lang="en-US" sz="1400" dirty="0">
              <a:solidFill>
                <a:schemeClr val="tx1"/>
              </a:solidFill>
            </a:endParaRPr>
          </a:p>
          <a:p>
            <a:pPr algn="just">
              <a:buNone/>
            </a:pPr>
            <a:r>
              <a:rPr lang="en-US" sz="1400" b="1" dirty="0">
                <a:solidFill>
                  <a:schemeClr val="tx1"/>
                </a:solidFill>
              </a:rPr>
              <a:t>   </a:t>
            </a:r>
            <a:r>
              <a:rPr lang="en-US" sz="1600" b="1" dirty="0">
                <a:solidFill>
                  <a:schemeClr val="tx1"/>
                </a:solidFill>
                <a:latin typeface="Agency FB" pitchFamily="34" charset="0"/>
              </a:rPr>
              <a:t>DISABILITY</a:t>
            </a:r>
            <a:r>
              <a:rPr lang="en-US" sz="1400" b="1" dirty="0">
                <a:solidFill>
                  <a:schemeClr val="tx1"/>
                </a:solidFill>
              </a:rPr>
              <a:t> :</a:t>
            </a:r>
            <a:r>
              <a:rPr lang="en-US" sz="1400" dirty="0">
                <a:solidFill>
                  <a:schemeClr val="tx1"/>
                </a:solidFill>
              </a:rPr>
              <a:t>- providing help to disables and make them self esteem providing new platform for     </a:t>
            </a:r>
          </a:p>
          <a:p>
            <a:pPr algn="just">
              <a:buNone/>
            </a:pPr>
            <a:r>
              <a:rPr lang="en-US" sz="1400" dirty="0">
                <a:solidFill>
                  <a:schemeClr val="tx1"/>
                </a:solidFill>
              </a:rPr>
              <a:t>   disables for their up </a:t>
            </a:r>
            <a:r>
              <a:rPr lang="en-US" sz="1400" dirty="0" err="1">
                <a:solidFill>
                  <a:schemeClr val="tx1"/>
                </a:solidFill>
              </a:rPr>
              <a:t>liftment</a:t>
            </a:r>
            <a:r>
              <a:rPr lang="en-US" sz="1400" dirty="0">
                <a:solidFill>
                  <a:schemeClr val="tx1"/>
                </a:solidFill>
              </a:rPr>
              <a:t>.</a:t>
            </a:r>
          </a:p>
          <a:p>
            <a:pPr algn="just">
              <a:buNone/>
            </a:pPr>
            <a:r>
              <a:rPr lang="en-US" sz="1400" dirty="0">
                <a:solidFill>
                  <a:schemeClr val="tx1"/>
                </a:solidFill>
              </a:rPr>
              <a:t>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p:txBody>
      </p:sp>
      <p:sp>
        <p:nvSpPr>
          <p:cNvPr id="4" name="Title 2"/>
          <p:cNvSpPr txBox="1">
            <a:spLocks/>
          </p:cNvSpPr>
          <p:nvPr/>
        </p:nvSpPr>
        <p:spPr>
          <a:xfrm>
            <a:off x="1524000" y="274638"/>
            <a:ext cx="7162800" cy="639762"/>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algn="ctr"/>
            <a:r>
              <a:rPr lang="en-US" sz="2800" b="1" dirty="0">
                <a:solidFill>
                  <a:schemeClr val="tx1"/>
                </a:solidFill>
              </a:rPr>
              <a:t>PURPOSE</a:t>
            </a:r>
          </a:p>
        </p:txBody>
      </p:sp>
      <p:pic>
        <p:nvPicPr>
          <p:cNvPr id="5" name="Picture 4" descr="vcare  logo.jpg"/>
          <p:cNvPicPr>
            <a:picLocks noChangeAspect="1"/>
          </p:cNvPicPr>
          <p:nvPr/>
        </p:nvPicPr>
        <p:blipFill>
          <a:blip r:embed="rId2">
            <a:lum bright="-10000" contrast="10000"/>
          </a:blip>
          <a:srcRect/>
          <a:stretch>
            <a:fillRect/>
          </a:stretch>
        </p:blipFill>
        <p:spPr>
          <a:xfrm>
            <a:off x="533400" y="228600"/>
            <a:ext cx="762000" cy="7620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52400" y="1143000"/>
            <a:ext cx="8839200" cy="5486400"/>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algn="just">
              <a:buNone/>
            </a:pPr>
            <a:endParaRPr lang="en-US" sz="1400" b="1" dirty="0">
              <a:solidFill>
                <a:schemeClr val="tx1"/>
              </a:solidFill>
            </a:endParaRPr>
          </a:p>
          <a:p>
            <a:pPr algn="just"/>
            <a:r>
              <a:rPr lang="en-US" sz="1600" b="1" u="sng" dirty="0">
                <a:solidFill>
                  <a:schemeClr val="tx1"/>
                </a:solidFill>
                <a:latin typeface="Agency FB" pitchFamily="34" charset="0"/>
              </a:rPr>
              <a:t>SACRIFIES </a:t>
            </a:r>
            <a:r>
              <a:rPr lang="en-US" sz="1600" b="1" dirty="0">
                <a:solidFill>
                  <a:schemeClr val="tx1"/>
                </a:solidFill>
              </a:rPr>
              <a:t>:-</a:t>
            </a:r>
            <a:r>
              <a:rPr lang="en-US" sz="1600" dirty="0">
                <a:solidFill>
                  <a:schemeClr val="tx1"/>
                </a:solidFill>
              </a:rPr>
              <a:t> we believe that every individual must ‘give till it hurts’, demonstrating the willingness to share one’s fortunes with those less privileged.</a:t>
            </a:r>
          </a:p>
          <a:p>
            <a:pPr algn="just">
              <a:buNone/>
            </a:pPr>
            <a:endParaRPr lang="en-US" sz="1600" dirty="0">
              <a:solidFill>
                <a:schemeClr val="tx1"/>
              </a:solidFill>
            </a:endParaRPr>
          </a:p>
          <a:p>
            <a:pPr algn="just"/>
            <a:r>
              <a:rPr lang="en-US" sz="1600" b="1" u="sng" dirty="0">
                <a:solidFill>
                  <a:schemeClr val="tx1"/>
                </a:solidFill>
                <a:latin typeface="Agency FB" pitchFamily="34" charset="0"/>
              </a:rPr>
              <a:t>DESERVE OUR NEEDS </a:t>
            </a:r>
            <a:r>
              <a:rPr lang="en-US" sz="1600" b="1" dirty="0">
                <a:solidFill>
                  <a:schemeClr val="tx1"/>
                </a:solidFill>
              </a:rPr>
              <a:t>:-  </a:t>
            </a:r>
            <a:r>
              <a:rPr lang="en-US" sz="1600" dirty="0">
                <a:solidFill>
                  <a:schemeClr val="tx1"/>
                </a:solidFill>
              </a:rPr>
              <a:t>we believe that we need to earn our keep, rather than  assume it is as a right. We need to give first and then ask in return.</a:t>
            </a:r>
          </a:p>
          <a:p>
            <a:pPr algn="just">
              <a:buNone/>
            </a:pPr>
            <a:endParaRPr lang="en-US" sz="1600" dirty="0">
              <a:solidFill>
                <a:schemeClr val="tx1"/>
              </a:solidFill>
            </a:endParaRPr>
          </a:p>
          <a:p>
            <a:pPr algn="just"/>
            <a:r>
              <a:rPr lang="en-US" sz="1600" b="1" u="sng" dirty="0">
                <a:solidFill>
                  <a:schemeClr val="tx1"/>
                </a:solidFill>
                <a:latin typeface="Agency FB" pitchFamily="34" charset="0"/>
              </a:rPr>
              <a:t>ADDING VALUE </a:t>
            </a:r>
            <a:r>
              <a:rPr lang="en-US" sz="1600" b="1" dirty="0">
                <a:solidFill>
                  <a:schemeClr val="tx1"/>
                </a:solidFill>
              </a:rPr>
              <a:t>:- </a:t>
            </a:r>
            <a:r>
              <a:rPr lang="en-US" sz="1600" dirty="0">
                <a:solidFill>
                  <a:schemeClr val="tx1"/>
                </a:solidFill>
              </a:rPr>
              <a:t>we believe that we add value only when we do something that no one else is currently doing, or when we do it in a better way.</a:t>
            </a:r>
          </a:p>
          <a:p>
            <a:pPr algn="just">
              <a:buNone/>
            </a:pPr>
            <a:endParaRPr lang="en-US" sz="1600" dirty="0">
              <a:solidFill>
                <a:schemeClr val="tx1"/>
              </a:solidFill>
            </a:endParaRPr>
          </a:p>
          <a:p>
            <a:pPr algn="just"/>
            <a:r>
              <a:rPr lang="en-US" sz="1600" b="1" u="sng" dirty="0">
                <a:solidFill>
                  <a:schemeClr val="tx1"/>
                </a:solidFill>
                <a:latin typeface="Agency FB" pitchFamily="34" charset="0"/>
              </a:rPr>
              <a:t>PASSION </a:t>
            </a:r>
            <a:r>
              <a:rPr lang="en-US" sz="1600" b="1" dirty="0">
                <a:solidFill>
                  <a:schemeClr val="tx1"/>
                </a:solidFill>
              </a:rPr>
              <a:t>:-</a:t>
            </a:r>
            <a:r>
              <a:rPr lang="en-US" sz="1600" dirty="0">
                <a:solidFill>
                  <a:schemeClr val="tx1"/>
                </a:solidFill>
              </a:rPr>
              <a:t> v-care believes that working with a ‘burning desire’ to make a difference, is the greatest motivator to do something meaningful.</a:t>
            </a:r>
          </a:p>
          <a:p>
            <a:pPr algn="just">
              <a:buNone/>
            </a:pPr>
            <a:endParaRPr lang="en-US" sz="1600" dirty="0">
              <a:solidFill>
                <a:schemeClr val="tx1"/>
              </a:solidFill>
            </a:endParaRPr>
          </a:p>
          <a:p>
            <a:pPr algn="just"/>
            <a:r>
              <a:rPr lang="en-US" sz="1600" b="1" dirty="0">
                <a:solidFill>
                  <a:schemeClr val="tx1"/>
                </a:solidFill>
                <a:latin typeface="Agency FB" pitchFamily="34" charset="0"/>
              </a:rPr>
              <a:t>FIRST PRINCIPLES APPROCH </a:t>
            </a:r>
            <a:r>
              <a:rPr lang="en-US" sz="1600" b="1" dirty="0">
                <a:solidFill>
                  <a:schemeClr val="tx1"/>
                </a:solidFill>
              </a:rPr>
              <a:t>:- V</a:t>
            </a:r>
            <a:r>
              <a:rPr lang="en-US" sz="1600" dirty="0">
                <a:solidFill>
                  <a:schemeClr val="tx1"/>
                </a:solidFill>
              </a:rPr>
              <a:t>-Care believes that we must do things because they make sense to do, and not simply because that is how everyone else does it. Blind faith is the enemy of all innovation.</a:t>
            </a:r>
          </a:p>
          <a:p>
            <a:pPr algn="just">
              <a:buFont typeface="Wingdings" pitchFamily="2" charset="2"/>
              <a:buChar char="q"/>
            </a:pPr>
            <a:endParaRPr lang="en-US" sz="1600" dirty="0">
              <a:solidFill>
                <a:schemeClr val="tx1"/>
              </a:solidFill>
            </a:endParaRPr>
          </a:p>
          <a:p>
            <a:pPr algn="just"/>
            <a:r>
              <a:rPr lang="en-US" sz="1600" b="1" u="sng" dirty="0">
                <a:solidFill>
                  <a:schemeClr val="tx1"/>
                </a:solidFill>
                <a:latin typeface="Agency FB" pitchFamily="34" charset="0"/>
              </a:rPr>
              <a:t>FOCUS ON THE POOREST </a:t>
            </a:r>
            <a:r>
              <a:rPr lang="en-US" sz="1600" b="1" dirty="0">
                <a:solidFill>
                  <a:schemeClr val="tx1"/>
                </a:solidFill>
              </a:rPr>
              <a:t>:- </a:t>
            </a:r>
            <a:r>
              <a:rPr lang="en-US" sz="1600" dirty="0">
                <a:solidFill>
                  <a:schemeClr val="tx1"/>
                </a:solidFill>
              </a:rPr>
              <a:t>all that v-care does is directed towards improving the lives of</a:t>
            </a:r>
            <a:r>
              <a:rPr lang="en-US" sz="1600" b="1" dirty="0">
                <a:solidFill>
                  <a:schemeClr val="tx1"/>
                </a:solidFill>
              </a:rPr>
              <a:t> </a:t>
            </a:r>
            <a:r>
              <a:rPr lang="en-US" sz="1600" dirty="0">
                <a:solidFill>
                  <a:schemeClr val="tx1"/>
                </a:solidFill>
              </a:rPr>
              <a:t>our ‘real customer’ – the poorest of the poor.</a:t>
            </a:r>
          </a:p>
          <a:p>
            <a:pPr algn="just">
              <a:buFont typeface="Wingdings" pitchFamily="2" charset="2"/>
              <a:buChar char="q"/>
            </a:pPr>
            <a:endParaRPr lang="en-US" sz="1600" dirty="0">
              <a:solidFill>
                <a:schemeClr val="tx1"/>
              </a:solidFill>
            </a:endParaRPr>
          </a:p>
          <a:p>
            <a:pPr algn="just"/>
            <a:r>
              <a:rPr lang="en-US" sz="1600" b="1" u="sng" dirty="0">
                <a:solidFill>
                  <a:schemeClr val="tx1"/>
                </a:solidFill>
                <a:latin typeface="Agency FB" pitchFamily="34" charset="0"/>
              </a:rPr>
              <a:t>TRANSPARNCY AND ACCOUNTABILITY </a:t>
            </a:r>
            <a:r>
              <a:rPr lang="en-US" sz="1600" b="1" dirty="0">
                <a:solidFill>
                  <a:schemeClr val="tx1"/>
                </a:solidFill>
              </a:rPr>
              <a:t>:- </a:t>
            </a:r>
            <a:r>
              <a:rPr lang="en-US" sz="1600" dirty="0">
                <a:solidFill>
                  <a:schemeClr val="tx1"/>
                </a:solidFill>
              </a:rPr>
              <a:t>as ‘trustees’ of tax payer resources, we believe in being proactively accountable and transparent in that we do and to all  our stakeholders. </a:t>
            </a:r>
          </a:p>
          <a:p>
            <a:pPr algn="just">
              <a:buNone/>
            </a:pPr>
            <a:endParaRPr lang="en-US" sz="1400" dirty="0">
              <a:solidFill>
                <a:schemeClr val="tx1"/>
              </a:solidFill>
            </a:endParaRPr>
          </a:p>
          <a:p>
            <a:pPr algn="just">
              <a:buNone/>
            </a:pPr>
            <a:endParaRPr lang="en-US" sz="1400" dirty="0">
              <a:solidFill>
                <a:schemeClr val="tx1"/>
              </a:solidFill>
            </a:endParaRPr>
          </a:p>
        </p:txBody>
      </p:sp>
      <p:sp>
        <p:nvSpPr>
          <p:cNvPr id="4" name="Title 2"/>
          <p:cNvSpPr txBox="1">
            <a:spLocks/>
          </p:cNvSpPr>
          <p:nvPr/>
        </p:nvSpPr>
        <p:spPr>
          <a:xfrm>
            <a:off x="1524000" y="274638"/>
            <a:ext cx="7162800" cy="715962"/>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a:solidFill>
                  <a:schemeClr val="tx1"/>
                </a:solidFill>
              </a:rPr>
              <a:t>OUR BELIFES AND APPROACHES</a:t>
            </a:r>
          </a:p>
        </p:txBody>
      </p:sp>
      <p:pic>
        <p:nvPicPr>
          <p:cNvPr id="5" name="Picture 4" descr="vcare  logo.jpg"/>
          <p:cNvPicPr>
            <a:picLocks noChangeAspect="1"/>
          </p:cNvPicPr>
          <p:nvPr/>
        </p:nvPicPr>
        <p:blipFill>
          <a:blip r:embed="rId2">
            <a:lum bright="-10000" contrast="10000"/>
          </a:blip>
          <a:srcRect/>
          <a:stretch>
            <a:fillRect/>
          </a:stretch>
        </p:blipFill>
        <p:spPr>
          <a:xfrm>
            <a:off x="457200" y="304800"/>
            <a:ext cx="838200" cy="6858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477</TotalTime>
  <Words>894</Words>
  <Application>Microsoft Office PowerPoint</Application>
  <PresentationFormat>On-screen Show (4:3)</PresentationFormat>
  <Paragraphs>174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V- CARE WELFARE ASSOCIATION (N.G.O)</vt:lpstr>
      <vt:lpstr>PowerPoint Presentation</vt:lpstr>
      <vt:lpstr>PowerPoint Presentation</vt:lpstr>
      <vt:lpstr>  V-CARE WELFARE ASSOCATION (N.G.O.) TRUSTEES </vt:lpstr>
      <vt:lpstr>V-CARE WELFARE ASSOCATION (N.G.O)</vt:lpstr>
      <vt:lpstr>PowerPoint Presentation</vt:lpstr>
      <vt:lpstr>PowerPoint Presentation</vt:lpstr>
      <vt:lpstr>PowerPoint Presentation</vt:lpstr>
      <vt:lpstr>PowerPoint Presentation</vt:lpstr>
      <vt:lpstr>PowerPoint Presentation</vt:lpstr>
      <vt:lpstr>V-CARE WELFARE ASSOCATION  (N.G.O.)</vt:lpstr>
      <vt:lpstr>V-CARE WELFARE ASSOCATION  (N.G.O.)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CARE WELFARE ASSOCIATION (N.G.O.) REGISTERED AT THANE REG. NO F/19997/THA</dc:title>
  <dc:creator>V-CARE</dc:creator>
  <cp:lastModifiedBy>Unknown User</cp:lastModifiedBy>
  <cp:revision>150</cp:revision>
  <dcterms:created xsi:type="dcterms:W3CDTF">2018-02-26T10:16:35Z</dcterms:created>
  <dcterms:modified xsi:type="dcterms:W3CDTF">2018-10-02T07:21:46Z</dcterms:modified>
</cp:coreProperties>
</file>